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sldIdLst>
    <p:sldId id="263" r:id="rId2"/>
    <p:sldId id="265" r:id="rId3"/>
    <p:sldId id="262" r:id="rId4"/>
    <p:sldId id="264" r:id="rId5"/>
    <p:sldId id="260" r:id="rId6"/>
    <p:sldId id="257" r:id="rId7"/>
    <p:sldId id="258" r:id="rId8"/>
    <p:sldId id="259" r:id="rId9"/>
    <p:sldId id="268" r:id="rId10"/>
    <p:sldId id="256" r:id="rId11"/>
    <p:sldId id="266" r:id="rId12"/>
    <p:sldId id="267" r:id="rId13"/>
    <p:sldId id="261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88" userDrawn="1">
          <p15:clr>
            <a:srgbClr val="A4A3A4"/>
          </p15:clr>
        </p15:guide>
        <p15:guide id="2" pos="44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4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924" y="60"/>
      </p:cViewPr>
      <p:guideLst>
        <p:guide orient="horz" pos="2688"/>
        <p:guide pos="44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F1485-5737-282F-4F9F-EC4A9F4AD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62F583-6A4A-5FCA-0D9E-AA421D8163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3D821-C40A-61F1-FAAC-F9B297314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98A5-3A12-4977-8A1D-709A40C0A0D2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94C36-BFFC-70BA-2A99-87FE407D6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AD855-98BB-FF55-7F47-A4E957091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87265-F412-4633-BCE4-D02E4AF59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85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4C313-C597-98DE-A185-2F3C1D57E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E440EF-6CE1-E775-AF55-37A5DBD163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4CE57-D409-EA80-F33F-41FB2B180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98A5-3A12-4977-8A1D-709A40C0A0D2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AB16F-6C99-9B9D-D9CE-800279603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FF796-3ADE-E598-1A16-0DEC3E884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87265-F412-4633-BCE4-D02E4AF59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877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05EC56-3C8D-5AF4-98C7-B934F98490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2A6E23-DAFF-1C6E-31B6-7EAE352D28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27EDB-AD40-865E-107F-13510173F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98A5-3A12-4977-8A1D-709A40C0A0D2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A98A38-16A9-BE60-EE27-1D364BAE7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9190C-0860-B3E5-A43C-18CF21694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87265-F412-4633-BCE4-D02E4AF59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899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4AEF6-CAC6-0783-2253-EA6AE1F39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B28EE-6D7D-A9D1-6318-0EDE0C821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34AFC6-2141-A070-544C-188E17416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98A5-3A12-4977-8A1D-709A40C0A0D2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5EE2F-2CBD-D939-76AE-58492C6D1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18E40-8AC5-6C17-0124-4C92543A9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87265-F412-4633-BCE4-D02E4AF59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791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5E3E2-619B-E7E6-7353-B60816E71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6374E-1D30-5272-A0AE-97658C4ED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62EDE-1351-2F48-D5DF-1CF3EA03B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98A5-3A12-4977-8A1D-709A40C0A0D2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72971-ABEB-D169-7738-21374982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3EDCE-9B32-EB5A-48AC-6B00C4458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87265-F412-4633-BCE4-D02E4AF59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215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24584-363D-FDF1-7C4D-17BF23DD1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01803-4C58-0216-C799-6741FFF003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7282CE-32C4-7567-3D61-721A4B4F3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BC06D5-A4E2-E712-2942-0A44DDD2C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98A5-3A12-4977-8A1D-709A40C0A0D2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DE803-B79A-E76D-978C-3B17F9A20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054F4E-6AC8-8CAD-E47E-372DAA03D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87265-F412-4633-BCE4-D02E4AF59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129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2B0F7-ED17-2438-B9AF-17F81E037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9922E-6D73-7FF9-0BE5-B7723E7FE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FBC73A-4403-EE36-0BC3-CA6589F4E0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8C450D-E9C8-5BEC-6CE0-AEFB0B612C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F27997-632E-3EC1-EA66-E44510CA06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D11C55-E49C-0DA1-734B-4A6D8CAA0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98A5-3A12-4977-8A1D-709A40C0A0D2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3F6820-33C2-CBBE-12F5-1CD4E3D30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07487C-1F61-4B73-E82F-BEFC9378F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87265-F412-4633-BCE4-D02E4AF59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308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BDEB9-0F0E-90F3-6EB7-68E6161B3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64BD53-B786-F477-D562-A68BD3DDB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98A5-3A12-4977-8A1D-709A40C0A0D2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F90D3A-A7D0-9A73-1661-EACD1E8AC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AFC668-BC8B-CD09-9170-E3C4C5079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87265-F412-4633-BCE4-D02E4AF59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7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95A371-1C67-64E0-351A-9B129AE98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98A5-3A12-4977-8A1D-709A40C0A0D2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2A73C8-3507-08C5-0782-9CD3BDDFC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A4265B-99EA-C979-505F-33FBC6C58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87265-F412-4633-BCE4-D02E4AF59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943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F40B5-7D17-0656-2F5B-72F0D872F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4DA9C-03AE-F987-ACE9-EDC8B29C0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CB8DA5-E59B-18D1-DFAD-0F9E0D53F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B2263F-60A9-16CD-EBCF-448859DAD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98A5-3A12-4977-8A1D-709A40C0A0D2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12FB06-CFAE-8197-A5A9-6F4D0C93D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29C92D-E282-4086-F606-69775B512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87265-F412-4633-BCE4-D02E4AF59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11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ACDD3-CE7C-9755-0299-1F2C784A6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DEB2FD-0D9D-9357-11E9-986970C2F4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1235D5-473C-E34F-F419-DBF3BD447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95AD55-EA83-1B5E-62E2-B229459D6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98A5-3A12-4977-8A1D-709A40C0A0D2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625076-4DEF-6374-E1D8-A23BE3360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216DC9-2117-BC17-3A50-0A951D689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87265-F412-4633-BCE4-D02E4AF59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71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42167A-8E95-C80F-47F8-05F7DA188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20079-6364-74AA-F406-12DC349979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76DBF-CF33-65ED-0C72-14D1BD6068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8298A5-3A12-4977-8A1D-709A40C0A0D2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08A0C-4F42-1EE4-1B27-7E6B766055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0C94C-96D6-1BA1-0336-6A263C278A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687265-F412-4633-BCE4-D02E4AF59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132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cid:023f9bc9-13a4-49e2-8b1f-b4bbbce5256f@namprd13.prod.outlook.com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cid:18a4f482-e0e1-4bd4-a2b3-f6ebccc21ae1@namprd13.prod.outlook.com" TargetMode="Externa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86C0C-839F-F9A9-585C-1C55E32C5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 Automated Oil Level Test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A0E3101-96BA-CB87-423D-4D5E4730B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3158" y="3290464"/>
            <a:ext cx="10310379" cy="1431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3651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3651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3651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3651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3651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3651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3651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3651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3651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1" indent="-4572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>
                <a:tab pos="365125" algn="l"/>
              </a:tabLst>
            </a:pPr>
            <a:r>
              <a:rPr kumimoji="0" lang="en-US" altLang="en-US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P</a:t>
            </a:r>
            <a:r>
              <a:rPr kumimoji="0" lang="en-US" altLang="en-US" b="0" i="0" u="sng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roduction User Objectives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>
                <a:tab pos="365125" algn="l"/>
              </a:tabLs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Wants to automate the Elevate OLS (Oil Level Sensor) ATP Test.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>
                <a:tab pos="365125" algn="l"/>
              </a:tabLst>
            </a:pPr>
            <a:r>
              <a:rPr lang="en-US" altLang="en-US" dirty="0">
                <a:ea typeface="Times New Roman" panose="02020603050405020304" pitchFamily="18" charset="0"/>
                <a:cs typeface="Arial" panose="020B0604020202020204" pitchFamily="34" charset="0"/>
              </a:rPr>
              <a:t>Record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en-US" dirty="0">
                <a:ea typeface="Times New Roman" panose="02020603050405020304" pitchFamily="18" charset="0"/>
                <a:cs typeface="Arial" panose="020B0604020202020204" pitchFamily="34" charset="0"/>
              </a:rPr>
              <a:t>resistor value and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level switch point measurement.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65125" algn="l"/>
              </a:tabLst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025" name="Picture 3" descr="A diagram of a computer&#10;&#10;Description automatically generated">
            <a:extLst>
              <a:ext uri="{FF2B5EF4-FFF2-40B4-BE49-F238E27FC236}">
                <a16:creationId xmlns:a16="http://schemas.microsoft.com/office/drawing/2014/main" id="{6804385F-4E64-C32C-5E7D-F4FF8629A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094" y="1960505"/>
            <a:ext cx="6513834" cy="133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C22BBEAE-E6C0-FCCD-E0FC-5D0CAAB3C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0214" y="3711870"/>
            <a:ext cx="10310379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D18A7C-4E9A-2EA7-FB5B-82283D07C3C3}"/>
              </a:ext>
            </a:extLst>
          </p:cNvPr>
          <p:cNvSpPr txBox="1"/>
          <p:nvPr/>
        </p:nvSpPr>
        <p:spPr>
          <a:xfrm>
            <a:off x="1311093" y="4714528"/>
            <a:ext cx="10242443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 indent="-457200">
              <a:spcBef>
                <a:spcPts val="1200"/>
              </a:spcBef>
              <a:spcAft>
                <a:spcPts val="600"/>
              </a:spcAft>
              <a:tabLst>
                <a:tab pos="365760" algn="l"/>
              </a:tabLst>
            </a:pPr>
            <a:r>
              <a:rPr lang="en-US" u="sng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Engineering/ Maintenance User 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Wants to update/add test protocol parameters by saving a new XL Config File.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Wa</a:t>
            </a: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nts to calibrate the test bench.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Wants to analyze data.</a:t>
            </a:r>
            <a:endParaRPr lang="en-US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53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838241-D400-D4EE-EE8C-13065E3595B8}"/>
              </a:ext>
            </a:extLst>
          </p:cNvPr>
          <p:cNvCxnSpPr>
            <a:cxnSpLocks/>
          </p:cNvCxnSpPr>
          <p:nvPr/>
        </p:nvCxnSpPr>
        <p:spPr>
          <a:xfrm flipV="1">
            <a:off x="3305059" y="3851798"/>
            <a:ext cx="998837" cy="9251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CB1CC6-2CF4-EF92-DAF3-B104EF1421BE}"/>
              </a:ext>
            </a:extLst>
          </p:cNvPr>
          <p:cNvCxnSpPr>
            <a:cxnSpLocks/>
          </p:cNvCxnSpPr>
          <p:nvPr/>
        </p:nvCxnSpPr>
        <p:spPr>
          <a:xfrm>
            <a:off x="4130302" y="1747456"/>
            <a:ext cx="0" cy="945236"/>
          </a:xfrm>
          <a:prstGeom prst="line">
            <a:avLst/>
          </a:prstGeom>
          <a:ln w="952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8534212-7635-F3E0-6160-F071F650E2DD}"/>
              </a:ext>
            </a:extLst>
          </p:cNvPr>
          <p:cNvCxnSpPr>
            <a:cxnSpLocks/>
          </p:cNvCxnSpPr>
          <p:nvPr/>
        </p:nvCxnSpPr>
        <p:spPr>
          <a:xfrm>
            <a:off x="4689102" y="1747455"/>
            <a:ext cx="0" cy="945237"/>
          </a:xfrm>
          <a:prstGeom prst="line">
            <a:avLst/>
          </a:prstGeom>
          <a:ln w="952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3870FEF-F3CC-95A3-6223-D88339E03E18}"/>
              </a:ext>
            </a:extLst>
          </p:cNvPr>
          <p:cNvCxnSpPr/>
          <p:nvPr/>
        </p:nvCxnSpPr>
        <p:spPr>
          <a:xfrm>
            <a:off x="4130302" y="1873367"/>
            <a:ext cx="558800" cy="0"/>
          </a:xfrm>
          <a:prstGeom prst="straightConnector1">
            <a:avLst/>
          </a:prstGeom>
          <a:ln w="6350">
            <a:solidFill>
              <a:schemeClr val="tx2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DE0C95-D3B9-172C-3158-A2A0CB606565}"/>
              </a:ext>
            </a:extLst>
          </p:cNvPr>
          <p:cNvCxnSpPr>
            <a:cxnSpLocks/>
          </p:cNvCxnSpPr>
          <p:nvPr/>
        </p:nvCxnSpPr>
        <p:spPr>
          <a:xfrm flipV="1">
            <a:off x="3746610" y="3844642"/>
            <a:ext cx="0" cy="1209768"/>
          </a:xfrm>
          <a:prstGeom prst="straightConnector1">
            <a:avLst/>
          </a:prstGeom>
          <a:ln w="6350">
            <a:solidFill>
              <a:schemeClr val="tx2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0BF3729-3016-A6D9-5B2A-D532425B2DBD}"/>
              </a:ext>
            </a:extLst>
          </p:cNvPr>
          <p:cNvCxnSpPr>
            <a:cxnSpLocks/>
          </p:cNvCxnSpPr>
          <p:nvPr/>
        </p:nvCxnSpPr>
        <p:spPr>
          <a:xfrm>
            <a:off x="4487145" y="4923039"/>
            <a:ext cx="312653" cy="0"/>
          </a:xfrm>
          <a:prstGeom prst="line">
            <a:avLst/>
          </a:prstGeom>
          <a:ln w="952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D06A538-C4E1-6543-8720-E8D8340D1FEE}"/>
              </a:ext>
            </a:extLst>
          </p:cNvPr>
          <p:cNvCxnSpPr>
            <a:cxnSpLocks/>
          </p:cNvCxnSpPr>
          <p:nvPr/>
        </p:nvCxnSpPr>
        <p:spPr>
          <a:xfrm>
            <a:off x="4439911" y="5245257"/>
            <a:ext cx="359887" cy="0"/>
          </a:xfrm>
          <a:prstGeom prst="line">
            <a:avLst/>
          </a:prstGeom>
          <a:ln w="952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223CDC2-E800-377E-4FC4-8EFCBEF6ECFD}"/>
              </a:ext>
            </a:extLst>
          </p:cNvPr>
          <p:cNvCxnSpPr>
            <a:cxnSpLocks/>
          </p:cNvCxnSpPr>
          <p:nvPr/>
        </p:nvCxnSpPr>
        <p:spPr>
          <a:xfrm flipV="1">
            <a:off x="4597686" y="4923039"/>
            <a:ext cx="0" cy="322218"/>
          </a:xfrm>
          <a:prstGeom prst="straightConnector1">
            <a:avLst/>
          </a:prstGeom>
          <a:ln w="6350">
            <a:solidFill>
              <a:schemeClr val="tx2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3520D73-955F-78E4-6385-56C789B540B0}"/>
              </a:ext>
            </a:extLst>
          </p:cNvPr>
          <p:cNvCxnSpPr>
            <a:cxnSpLocks/>
          </p:cNvCxnSpPr>
          <p:nvPr/>
        </p:nvCxnSpPr>
        <p:spPr>
          <a:xfrm>
            <a:off x="4415149" y="3002165"/>
            <a:ext cx="26972" cy="1622397"/>
          </a:xfrm>
          <a:prstGeom prst="line">
            <a:avLst/>
          </a:prstGeom>
          <a:ln w="952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FD4C846-43A2-C8AC-A58B-5698149E8622}"/>
              </a:ext>
            </a:extLst>
          </p:cNvPr>
          <p:cNvCxnSpPr>
            <a:cxnSpLocks/>
          </p:cNvCxnSpPr>
          <p:nvPr/>
        </p:nvCxnSpPr>
        <p:spPr>
          <a:xfrm flipH="1">
            <a:off x="3947326" y="4523274"/>
            <a:ext cx="214535" cy="0"/>
          </a:xfrm>
          <a:prstGeom prst="straightConnector1">
            <a:avLst/>
          </a:prstGeom>
          <a:ln w="6350">
            <a:solidFill>
              <a:schemeClr val="tx2">
                <a:lumMod val="50000"/>
                <a:lumOff val="50000"/>
              </a:schemeClr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81D5114-9446-C550-8D0A-CD604EAADD6E}"/>
              </a:ext>
            </a:extLst>
          </p:cNvPr>
          <p:cNvSpPr txBox="1"/>
          <p:nvPr/>
        </p:nvSpPr>
        <p:spPr>
          <a:xfrm>
            <a:off x="4017076" y="1425381"/>
            <a:ext cx="741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L</a:t>
            </a:r>
            <a:r>
              <a:rPr lang="en-US" sz="2400" baseline="-25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SWZ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E38C70-ACC4-0D70-9CF3-BE2696401536}"/>
              </a:ext>
            </a:extLst>
          </p:cNvPr>
          <p:cNvSpPr txBox="1"/>
          <p:nvPr/>
        </p:nvSpPr>
        <p:spPr>
          <a:xfrm>
            <a:off x="4883945" y="4238255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T</a:t>
            </a:r>
            <a:r>
              <a:rPr lang="en-US" sz="2400" baseline="-25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Rise</a:t>
            </a:r>
            <a:endParaRPr lang="en-US" sz="2400" baseline="-25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0F487B-1372-31AB-087B-A64E923DD15B}"/>
              </a:ext>
            </a:extLst>
          </p:cNvPr>
          <p:cNvSpPr txBox="1"/>
          <p:nvPr/>
        </p:nvSpPr>
        <p:spPr>
          <a:xfrm>
            <a:off x="3243653" y="4117397"/>
            <a:ext cx="563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L</a:t>
            </a:r>
            <a:r>
              <a:rPr lang="en-US" sz="2400" baseline="-25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A57957-A960-E210-640E-5F9E2E072BA5}"/>
              </a:ext>
            </a:extLst>
          </p:cNvPr>
          <p:cNvSpPr txBox="1"/>
          <p:nvPr/>
        </p:nvSpPr>
        <p:spPr>
          <a:xfrm>
            <a:off x="4649631" y="487592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</a:t>
            </a:r>
            <a:r>
              <a:rPr lang="en-US" sz="2400" baseline="-25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1A65261-4F43-5082-D286-9E143FB36DF1}"/>
              </a:ext>
            </a:extLst>
          </p:cNvPr>
          <p:cNvCxnSpPr>
            <a:cxnSpLocks/>
          </p:cNvCxnSpPr>
          <p:nvPr/>
        </p:nvCxnSpPr>
        <p:spPr>
          <a:xfrm flipH="1">
            <a:off x="3580274" y="5144372"/>
            <a:ext cx="10482" cy="707794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2F4388D-A316-8F7D-A3EB-F668D0666A06}"/>
              </a:ext>
            </a:extLst>
          </p:cNvPr>
          <p:cNvCxnSpPr>
            <a:cxnSpLocks/>
          </p:cNvCxnSpPr>
          <p:nvPr/>
        </p:nvCxnSpPr>
        <p:spPr>
          <a:xfrm>
            <a:off x="2933561" y="5445115"/>
            <a:ext cx="657195" cy="4858"/>
          </a:xfrm>
          <a:prstGeom prst="straightConnector1">
            <a:avLst/>
          </a:prstGeom>
          <a:ln w="6350">
            <a:solidFill>
              <a:schemeClr val="tx2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365291E-1B50-0965-0D6E-D6B64449ECE7}"/>
              </a:ext>
            </a:extLst>
          </p:cNvPr>
          <p:cNvSpPr txBox="1"/>
          <p:nvPr/>
        </p:nvSpPr>
        <p:spPr>
          <a:xfrm>
            <a:off x="2971838" y="5390501"/>
            <a:ext cx="608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</a:t>
            </a:r>
            <a:r>
              <a:rPr lang="en-US" sz="2400" baseline="-25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5869A06-399A-713B-ADB9-CB273F64F928}"/>
              </a:ext>
            </a:extLst>
          </p:cNvPr>
          <p:cNvSpPr txBox="1"/>
          <p:nvPr/>
        </p:nvSpPr>
        <p:spPr>
          <a:xfrm>
            <a:off x="6158736" y="488336"/>
            <a:ext cx="569494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</a:t>
            </a:r>
            <a:r>
              <a:rPr lang="en-US" sz="1600" b="1" baseline="-25000" dirty="0"/>
              <a:t>SWP</a:t>
            </a:r>
            <a:r>
              <a:rPr lang="en-US" sz="1600" baseline="-25000" dirty="0"/>
              <a:t>  </a:t>
            </a:r>
            <a:r>
              <a:rPr lang="en-US" sz="1600" dirty="0"/>
              <a:t>Level Switch Point -  The next Level measurement after the Resistance measurement is grater than L</a:t>
            </a:r>
            <a:r>
              <a:rPr lang="en-US" sz="1600" baseline="-25000" dirty="0"/>
              <a:t>TH</a:t>
            </a:r>
            <a:r>
              <a:rPr lang="en-US" sz="1600" dirty="0"/>
              <a:t> when Filling.</a:t>
            </a:r>
          </a:p>
          <a:p>
            <a:endParaRPr lang="en-US" sz="1600" dirty="0"/>
          </a:p>
          <a:p>
            <a:r>
              <a:rPr lang="en-US" sz="1600" b="1" dirty="0"/>
              <a:t>L</a:t>
            </a:r>
            <a:r>
              <a:rPr lang="en-US" sz="1600" b="1" baseline="-25000" dirty="0"/>
              <a:t>TH</a:t>
            </a:r>
            <a:r>
              <a:rPr lang="en-US" sz="1600" baseline="-25000" dirty="0"/>
              <a:t>   </a:t>
            </a:r>
            <a:r>
              <a:rPr lang="en-US" sz="1600" dirty="0"/>
              <a:t>Level Threshold – Average of Resistance Requirement at current level and Resistance Requirement at the next level. </a:t>
            </a:r>
          </a:p>
          <a:p>
            <a:r>
              <a:rPr lang="en-US" sz="1600" dirty="0"/>
              <a:t> </a:t>
            </a:r>
          </a:p>
          <a:p>
            <a:r>
              <a:rPr lang="en-US" sz="1600" b="1" dirty="0"/>
              <a:t>L</a:t>
            </a:r>
            <a:r>
              <a:rPr lang="en-US" sz="1600" b="1" baseline="-25000" dirty="0"/>
              <a:t>SWZ</a:t>
            </a:r>
            <a:r>
              <a:rPr lang="en-US" sz="1600" baseline="-25000" dirty="0"/>
              <a:t>  </a:t>
            </a:r>
            <a:r>
              <a:rPr lang="en-US" sz="1600" dirty="0"/>
              <a:t>Level Switch Zone -   From Table 1 (2) Range </a:t>
            </a:r>
            <a:r>
              <a:rPr lang="en-US" sz="1600" b="1" dirty="0"/>
              <a:t>L</a:t>
            </a:r>
            <a:r>
              <a:rPr lang="en-US" sz="1600" b="1" baseline="-25000" dirty="0"/>
              <a:t>SWP </a:t>
            </a:r>
            <a:r>
              <a:rPr lang="en-US" sz="1600" dirty="0"/>
              <a:t>must be between for Level to pass.</a:t>
            </a:r>
          </a:p>
          <a:p>
            <a:endParaRPr lang="en-US" sz="1600" dirty="0"/>
          </a:p>
          <a:p>
            <a:r>
              <a:rPr lang="en-US" sz="1600" b="1" dirty="0" err="1"/>
              <a:t>T</a:t>
            </a:r>
            <a:r>
              <a:rPr lang="en-US" sz="1600" b="1" baseline="-25000" dirty="0" err="1"/>
              <a:t>Rise</a:t>
            </a:r>
            <a:r>
              <a:rPr lang="en-US" sz="1600" baseline="-25000" dirty="0"/>
              <a:t>   </a:t>
            </a:r>
            <a:r>
              <a:rPr lang="en-US" sz="1600" dirty="0"/>
              <a:t>Rise Time -   The time  measure between from  110% of Current </a:t>
            </a:r>
            <a:r>
              <a:rPr lang="en-US" sz="1600" b="1" dirty="0"/>
              <a:t>R</a:t>
            </a:r>
            <a:r>
              <a:rPr lang="en-US" sz="1600" b="1" baseline="-25000" dirty="0"/>
              <a:t>M </a:t>
            </a:r>
            <a:r>
              <a:rPr lang="en-US" sz="1600" dirty="0"/>
              <a:t>to 90% of the Next </a:t>
            </a:r>
            <a:r>
              <a:rPr lang="en-US" sz="1600" b="1" dirty="0"/>
              <a:t>R</a:t>
            </a:r>
            <a:r>
              <a:rPr lang="en-US" sz="1600" b="1" baseline="-25000" dirty="0"/>
              <a:t>M  </a:t>
            </a:r>
            <a:r>
              <a:rPr lang="en-US" sz="1600" dirty="0"/>
              <a:t>Requirement.  Passing value from (TBD) Table 3  based on Level Fill/Drain rate.  (detects variable resistance)</a:t>
            </a:r>
          </a:p>
          <a:p>
            <a:endParaRPr lang="en-US" sz="1600" dirty="0"/>
          </a:p>
          <a:p>
            <a:r>
              <a:rPr lang="en-US" sz="1600" b="1" dirty="0"/>
              <a:t>R</a:t>
            </a:r>
            <a:r>
              <a:rPr lang="en-US" sz="1600" b="1" baseline="-25000" dirty="0"/>
              <a:t>M</a:t>
            </a:r>
            <a:r>
              <a:rPr lang="en-US" sz="1600" baseline="-25000" dirty="0"/>
              <a:t>  </a:t>
            </a:r>
            <a:r>
              <a:rPr lang="en-US" sz="1600" dirty="0"/>
              <a:t> Resistance Measurement  -  The  next Resistance measurement that is recorded after Level measurement is grater than R</a:t>
            </a:r>
            <a:r>
              <a:rPr lang="en-US" sz="1600" baseline="-25000" dirty="0"/>
              <a:t>TH</a:t>
            </a:r>
            <a:r>
              <a:rPr lang="en-US" sz="1600" dirty="0"/>
              <a:t> when Filling.</a:t>
            </a:r>
          </a:p>
          <a:p>
            <a:endParaRPr lang="en-US" sz="1600" dirty="0"/>
          </a:p>
          <a:p>
            <a:r>
              <a:rPr lang="en-US" sz="1600" b="1" dirty="0"/>
              <a:t>R</a:t>
            </a:r>
            <a:r>
              <a:rPr lang="en-US" sz="1600" b="1" baseline="-25000" dirty="0"/>
              <a:t>TH</a:t>
            </a:r>
            <a:r>
              <a:rPr lang="en-US" sz="1600" baseline="-25000" dirty="0"/>
              <a:t>   </a:t>
            </a:r>
            <a:r>
              <a:rPr lang="en-US" sz="1600" dirty="0"/>
              <a:t>Resistance Threshold. – Average of Maxim Level at the at current Resistance and Minimum Level Requirement at the next Resistance. </a:t>
            </a:r>
          </a:p>
          <a:p>
            <a:endParaRPr lang="en-US" sz="1600" dirty="0"/>
          </a:p>
          <a:p>
            <a:r>
              <a:rPr lang="en-US" sz="1600" b="1" dirty="0"/>
              <a:t>R</a:t>
            </a:r>
            <a:r>
              <a:rPr lang="en-US" sz="1600" b="1" baseline="-25000" dirty="0"/>
              <a:t>R  </a:t>
            </a:r>
            <a:r>
              <a:rPr lang="en-US" sz="1600" dirty="0"/>
              <a:t>Resistance Range -   </a:t>
            </a:r>
            <a:r>
              <a:rPr lang="en-US" sz="1600" b="1" dirty="0"/>
              <a:t>R</a:t>
            </a:r>
            <a:r>
              <a:rPr lang="en-US" sz="1600" b="1" baseline="-25000" dirty="0"/>
              <a:t>M </a:t>
            </a:r>
            <a:r>
              <a:rPr lang="en-US" sz="1600" dirty="0"/>
              <a:t>must be within range cited in Table 1 (2) for Resistance to pass.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4169009-460C-86FA-D552-0151FC734BD5}"/>
              </a:ext>
            </a:extLst>
          </p:cNvPr>
          <p:cNvSpPr txBox="1"/>
          <p:nvPr/>
        </p:nvSpPr>
        <p:spPr>
          <a:xfrm>
            <a:off x="2617071" y="3562065"/>
            <a:ext cx="754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L</a:t>
            </a:r>
            <a:r>
              <a:rPr lang="en-US" sz="2400" baseline="-25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SWP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7121CD-7E99-2D2B-A0BA-3233DD3468EE}"/>
              </a:ext>
            </a:extLst>
          </p:cNvPr>
          <p:cNvSpPr txBox="1"/>
          <p:nvPr/>
        </p:nvSpPr>
        <p:spPr>
          <a:xfrm>
            <a:off x="3344705" y="5793371"/>
            <a:ext cx="532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</a:t>
            </a:r>
            <a:r>
              <a:rPr lang="en-US" sz="2400" baseline="-25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B29EF1E-5B88-6FF7-0FA1-CF7FBD8D79A4}"/>
              </a:ext>
            </a:extLst>
          </p:cNvPr>
          <p:cNvCxnSpPr>
            <a:cxnSpLocks/>
          </p:cNvCxnSpPr>
          <p:nvPr/>
        </p:nvCxnSpPr>
        <p:spPr>
          <a:xfrm>
            <a:off x="2923293" y="5077632"/>
            <a:ext cx="1924" cy="500221"/>
          </a:xfrm>
          <a:prstGeom prst="line">
            <a:avLst/>
          </a:prstGeom>
          <a:ln w="952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33885767-B028-D816-11B4-48D2AFCB4C71}"/>
              </a:ext>
            </a:extLst>
          </p:cNvPr>
          <p:cNvSpPr txBox="1"/>
          <p:nvPr/>
        </p:nvSpPr>
        <p:spPr>
          <a:xfrm>
            <a:off x="728635" y="4726698"/>
            <a:ext cx="95346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200</a:t>
            </a:r>
          </a:p>
          <a:p>
            <a:r>
              <a:rPr lang="en-US" sz="1600" dirty="0"/>
              <a:t>Resistor </a:t>
            </a:r>
          </a:p>
          <a:p>
            <a:r>
              <a:rPr lang="en-US" sz="1600" dirty="0"/>
              <a:t>Current</a:t>
            </a:r>
          </a:p>
          <a:p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5537DEA-0BA5-9C17-5D9B-6CE748ADCDE0}"/>
              </a:ext>
            </a:extLst>
          </p:cNvPr>
          <p:cNvSpPr txBox="1"/>
          <p:nvPr/>
        </p:nvSpPr>
        <p:spPr>
          <a:xfrm>
            <a:off x="775863" y="2414499"/>
            <a:ext cx="95346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300</a:t>
            </a:r>
          </a:p>
          <a:p>
            <a:r>
              <a:rPr lang="en-US" sz="1600" dirty="0"/>
              <a:t>Resistor </a:t>
            </a:r>
          </a:p>
          <a:p>
            <a:r>
              <a:rPr lang="en-US" sz="1600" dirty="0"/>
              <a:t>Next</a:t>
            </a:r>
          </a:p>
          <a:p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30C5934-1EB8-0722-6228-23E2195061C5}"/>
              </a:ext>
            </a:extLst>
          </p:cNvPr>
          <p:cNvSpPr txBox="1"/>
          <p:nvPr/>
        </p:nvSpPr>
        <p:spPr>
          <a:xfrm rot="16200000">
            <a:off x="3737861" y="2088296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Level Lo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FBE955D-861D-9A9E-FBDE-30947CC4CD71}"/>
              </a:ext>
            </a:extLst>
          </p:cNvPr>
          <p:cNvSpPr txBox="1"/>
          <p:nvPr/>
        </p:nvSpPr>
        <p:spPr>
          <a:xfrm rot="16200000">
            <a:off x="4437513" y="2071688"/>
            <a:ext cx="6815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Level Hi*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22C7780-7A54-7F8C-B4E2-A781EB4F600C}"/>
              </a:ext>
            </a:extLst>
          </p:cNvPr>
          <p:cNvSpPr txBox="1"/>
          <p:nvPr/>
        </p:nvSpPr>
        <p:spPr>
          <a:xfrm>
            <a:off x="4402322" y="4718673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Ω</a:t>
            </a:r>
            <a:r>
              <a:rPr lang="en-US" sz="1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High*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3D27DEB-64CE-0FA6-CE1D-A97A00C06911}"/>
              </a:ext>
            </a:extLst>
          </p:cNvPr>
          <p:cNvSpPr txBox="1"/>
          <p:nvPr/>
        </p:nvSpPr>
        <p:spPr>
          <a:xfrm>
            <a:off x="4415947" y="5214479"/>
            <a:ext cx="591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Ω</a:t>
            </a:r>
            <a:r>
              <a:rPr lang="en-US" sz="1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Low*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A8435044-58C1-4827-E8F8-774631444EDC}"/>
              </a:ext>
            </a:extLst>
          </p:cNvPr>
          <p:cNvCxnSpPr>
            <a:cxnSpLocks/>
          </p:cNvCxnSpPr>
          <p:nvPr/>
        </p:nvCxnSpPr>
        <p:spPr>
          <a:xfrm>
            <a:off x="4178528" y="4410820"/>
            <a:ext cx="0" cy="593554"/>
          </a:xfrm>
          <a:prstGeom prst="line">
            <a:avLst/>
          </a:prstGeom>
          <a:ln w="952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06C95B5C-B677-4B5A-02E6-63D1448DD1FF}"/>
              </a:ext>
            </a:extLst>
          </p:cNvPr>
          <p:cNvCxnSpPr>
            <a:cxnSpLocks/>
          </p:cNvCxnSpPr>
          <p:nvPr/>
        </p:nvCxnSpPr>
        <p:spPr>
          <a:xfrm>
            <a:off x="2724760" y="5088572"/>
            <a:ext cx="1519135" cy="18185"/>
          </a:xfrm>
          <a:prstGeom prst="line">
            <a:avLst/>
          </a:prstGeom>
          <a:ln w="984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CFDA8BD-E66A-54C0-DEAD-F472960138E5}"/>
              </a:ext>
            </a:extLst>
          </p:cNvPr>
          <p:cNvCxnSpPr>
            <a:cxnSpLocks/>
          </p:cNvCxnSpPr>
          <p:nvPr/>
        </p:nvCxnSpPr>
        <p:spPr>
          <a:xfrm flipV="1">
            <a:off x="4199794" y="2757972"/>
            <a:ext cx="204453" cy="2326176"/>
          </a:xfrm>
          <a:prstGeom prst="line">
            <a:avLst/>
          </a:prstGeom>
          <a:ln w="984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5818981E-42BA-36BB-D0C1-AC4F269B1EB8}"/>
              </a:ext>
            </a:extLst>
          </p:cNvPr>
          <p:cNvCxnSpPr>
            <a:cxnSpLocks/>
          </p:cNvCxnSpPr>
          <p:nvPr/>
        </p:nvCxnSpPr>
        <p:spPr>
          <a:xfrm flipV="1">
            <a:off x="4361715" y="2736828"/>
            <a:ext cx="1359009" cy="15752"/>
          </a:xfrm>
          <a:prstGeom prst="line">
            <a:avLst/>
          </a:prstGeom>
          <a:ln w="984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6D09F7B-2EC9-00A6-08C4-9A041AE03B2F}"/>
              </a:ext>
            </a:extLst>
          </p:cNvPr>
          <p:cNvCxnSpPr>
            <a:cxnSpLocks/>
          </p:cNvCxnSpPr>
          <p:nvPr/>
        </p:nvCxnSpPr>
        <p:spPr>
          <a:xfrm flipV="1">
            <a:off x="5695426" y="1068636"/>
            <a:ext cx="110463" cy="1705807"/>
          </a:xfrm>
          <a:prstGeom prst="line">
            <a:avLst/>
          </a:prstGeom>
          <a:ln w="984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06B0762-753F-1D60-AC09-46E2207692E7}"/>
              </a:ext>
            </a:extLst>
          </p:cNvPr>
          <p:cNvCxnSpPr>
            <a:cxnSpLocks/>
          </p:cNvCxnSpPr>
          <p:nvPr/>
        </p:nvCxnSpPr>
        <p:spPr>
          <a:xfrm>
            <a:off x="4478307" y="4523274"/>
            <a:ext cx="444137" cy="0"/>
          </a:xfrm>
          <a:prstGeom prst="straightConnector1">
            <a:avLst/>
          </a:prstGeom>
          <a:ln w="6350">
            <a:solidFill>
              <a:schemeClr val="tx2">
                <a:lumMod val="50000"/>
                <a:lumOff val="50000"/>
              </a:schemeClr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7E0432DD-1425-A77C-166B-5B54E6E6694F}"/>
              </a:ext>
            </a:extLst>
          </p:cNvPr>
          <p:cNvCxnSpPr>
            <a:cxnSpLocks/>
          </p:cNvCxnSpPr>
          <p:nvPr/>
        </p:nvCxnSpPr>
        <p:spPr>
          <a:xfrm flipH="1" flipV="1">
            <a:off x="1715441" y="2705268"/>
            <a:ext cx="2646274" cy="31560"/>
          </a:xfrm>
          <a:prstGeom prst="line">
            <a:avLst/>
          </a:prstGeom>
          <a:ln w="9525">
            <a:solidFill>
              <a:schemeClr val="tx2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BB5EEED-B988-1934-CCD7-454CAE0604EB}"/>
              </a:ext>
            </a:extLst>
          </p:cNvPr>
          <p:cNvCxnSpPr>
            <a:cxnSpLocks/>
          </p:cNvCxnSpPr>
          <p:nvPr/>
        </p:nvCxnSpPr>
        <p:spPr>
          <a:xfrm flipH="1">
            <a:off x="1611606" y="5077632"/>
            <a:ext cx="973793" cy="0"/>
          </a:xfrm>
          <a:prstGeom prst="line">
            <a:avLst/>
          </a:prstGeom>
          <a:ln w="9525">
            <a:solidFill>
              <a:schemeClr val="tx2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BBDCC269-84CF-D4DA-AE8B-213BC0579209}"/>
              </a:ext>
            </a:extLst>
          </p:cNvPr>
          <p:cNvSpPr txBox="1"/>
          <p:nvPr/>
        </p:nvSpPr>
        <p:spPr>
          <a:xfrm>
            <a:off x="74774" y="162096"/>
            <a:ext cx="585230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Filling Spec for Auto ATP Test</a:t>
            </a:r>
          </a:p>
          <a:p>
            <a:r>
              <a:rPr lang="en-US" sz="1400" dirty="0"/>
              <a:t>(Draining Spec would be the mirror.)</a:t>
            </a:r>
          </a:p>
          <a:p>
            <a:endParaRPr lang="en-US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3430603-F92E-3906-A2D3-F4733C6D07E5}"/>
              </a:ext>
            </a:extLst>
          </p:cNvPr>
          <p:cNvSpPr txBox="1"/>
          <p:nvPr/>
        </p:nvSpPr>
        <p:spPr>
          <a:xfrm>
            <a:off x="3791689" y="6291243"/>
            <a:ext cx="2241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This value is from Table 1 (2) </a:t>
            </a:r>
          </a:p>
          <a:p>
            <a:r>
              <a:rPr lang="en-US" sz="1200" dirty="0"/>
              <a:t>of the ATP Spec.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B916873-227E-2715-AC8F-70B18AF59E33}"/>
              </a:ext>
            </a:extLst>
          </p:cNvPr>
          <p:cNvSpPr txBox="1"/>
          <p:nvPr/>
        </p:nvSpPr>
        <p:spPr>
          <a:xfrm>
            <a:off x="302670" y="1040661"/>
            <a:ext cx="339798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Level Pass if     </a:t>
            </a:r>
            <a:r>
              <a:rPr lang="en-US" sz="1400" b="1" dirty="0" err="1"/>
              <a:t>L</a:t>
            </a:r>
            <a:r>
              <a:rPr lang="en-US" sz="1400" b="1" baseline="-25000" dirty="0" err="1"/>
              <a:t>SWZ</a:t>
            </a:r>
            <a:r>
              <a:rPr lang="en-US" sz="1400" b="1" baseline="-50000" dirty="0" err="1"/>
              <a:t>Low</a:t>
            </a:r>
            <a:r>
              <a:rPr lang="en-US" sz="1400" b="1" baseline="-50000" dirty="0"/>
              <a:t> </a:t>
            </a:r>
            <a:r>
              <a:rPr lang="en-US" sz="1400" b="1" dirty="0"/>
              <a:t>&lt;= L</a:t>
            </a:r>
            <a:r>
              <a:rPr lang="en-US" sz="1400" b="1" baseline="-25000" dirty="0"/>
              <a:t>SWP </a:t>
            </a:r>
            <a:r>
              <a:rPr lang="en-US" sz="1400" b="1" dirty="0"/>
              <a:t> &lt;= </a:t>
            </a:r>
            <a:r>
              <a:rPr lang="en-US" sz="1400" b="1" dirty="0" err="1"/>
              <a:t>L</a:t>
            </a:r>
            <a:r>
              <a:rPr lang="en-US" sz="1400" b="1" baseline="-25000" dirty="0" err="1"/>
              <a:t>SWZ</a:t>
            </a:r>
            <a:r>
              <a:rPr lang="en-US" sz="1400" b="1" baseline="-50000" dirty="0" err="1"/>
              <a:t>High</a:t>
            </a:r>
            <a:r>
              <a:rPr lang="en-US" sz="1400" b="1" baseline="-50000" dirty="0"/>
              <a:t> </a:t>
            </a:r>
            <a:endParaRPr lang="en-US" sz="1400" baseline="-25000" dirty="0"/>
          </a:p>
          <a:p>
            <a:r>
              <a:rPr lang="en-US" sz="1400" dirty="0"/>
              <a:t> </a:t>
            </a:r>
          </a:p>
          <a:p>
            <a:r>
              <a:rPr lang="en-US" sz="1400" dirty="0"/>
              <a:t>Resistor Pass if    </a:t>
            </a:r>
            <a:r>
              <a:rPr lang="en-US" sz="1400" b="1" dirty="0" err="1"/>
              <a:t>R</a:t>
            </a:r>
            <a:r>
              <a:rPr lang="en-US" sz="1400" b="1" baseline="-25000" dirty="0" err="1"/>
              <a:t>R</a:t>
            </a:r>
            <a:r>
              <a:rPr lang="en-US" sz="1400" b="1" baseline="-50000" dirty="0" err="1"/>
              <a:t>Low</a:t>
            </a:r>
            <a:r>
              <a:rPr lang="en-US" sz="1400" dirty="0"/>
              <a:t> </a:t>
            </a:r>
            <a:r>
              <a:rPr lang="en-US" sz="1400" b="1" dirty="0"/>
              <a:t>&lt;= R</a:t>
            </a:r>
            <a:r>
              <a:rPr lang="en-US" sz="1400" b="1" baseline="-25000" dirty="0"/>
              <a:t>M </a:t>
            </a:r>
            <a:r>
              <a:rPr lang="en-US" sz="1400" b="1" dirty="0"/>
              <a:t> &lt;= </a:t>
            </a:r>
            <a:r>
              <a:rPr lang="en-US" sz="1400" b="1" baseline="-50000" dirty="0"/>
              <a:t> </a:t>
            </a:r>
            <a:r>
              <a:rPr lang="en-US" sz="1400" b="1" dirty="0" err="1"/>
              <a:t>R</a:t>
            </a:r>
            <a:r>
              <a:rPr lang="en-US" sz="1400" b="1" baseline="-25000" dirty="0" err="1"/>
              <a:t>R</a:t>
            </a:r>
            <a:r>
              <a:rPr lang="en-US" sz="1400" b="1" baseline="-50000" dirty="0" err="1"/>
              <a:t>High</a:t>
            </a:r>
            <a:endParaRPr lang="en-US" sz="1400" dirty="0"/>
          </a:p>
          <a:p>
            <a:r>
              <a:rPr lang="en-US" sz="1400" dirty="0"/>
              <a:t> </a:t>
            </a:r>
          </a:p>
          <a:p>
            <a:r>
              <a:rPr lang="en-US" sz="1400" dirty="0"/>
              <a:t>Variable Resistance pass if   </a:t>
            </a:r>
            <a:r>
              <a:rPr lang="en-US" sz="1400" b="1" dirty="0" err="1"/>
              <a:t>T</a:t>
            </a:r>
            <a:r>
              <a:rPr lang="en-US" sz="1400" b="1" baseline="-25000" dirty="0" err="1"/>
              <a:t>Rise</a:t>
            </a:r>
            <a:r>
              <a:rPr lang="en-US" sz="1400" b="1" baseline="-25000" dirty="0"/>
              <a:t>  </a:t>
            </a:r>
            <a:r>
              <a:rPr lang="en-US" sz="1400" b="1" dirty="0"/>
              <a:t>&lt;  TBD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1E59F70-99D3-24D9-3423-E4FDF7778C6D}"/>
              </a:ext>
            </a:extLst>
          </p:cNvPr>
          <p:cNvSpPr txBox="1"/>
          <p:nvPr/>
        </p:nvSpPr>
        <p:spPr>
          <a:xfrm>
            <a:off x="1698847" y="5858547"/>
            <a:ext cx="142680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LEVEL</a:t>
            </a:r>
          </a:p>
          <a:p>
            <a:r>
              <a:rPr lang="en-US" sz="1600" dirty="0"/>
              <a:t>Increasing </a:t>
            </a:r>
            <a:r>
              <a:rPr lang="en-US" sz="1600" dirty="0">
                <a:sym typeface="Wingdings" panose="05000000000000000000" pitchFamily="2" charset="2"/>
              </a:rPr>
              <a:t></a:t>
            </a:r>
            <a:endParaRPr lang="en-US" sz="1600" dirty="0"/>
          </a:p>
          <a:p>
            <a:endParaRPr lang="en-US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ED09F66-6B8E-01F8-E666-4CEEB9D73B00}"/>
              </a:ext>
            </a:extLst>
          </p:cNvPr>
          <p:cNvSpPr txBox="1"/>
          <p:nvPr/>
        </p:nvSpPr>
        <p:spPr>
          <a:xfrm rot="16200000">
            <a:off x="2536729" y="5317195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Level Hi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47C070-94BF-8246-6AC0-F776D7FD91BE}"/>
              </a:ext>
            </a:extLst>
          </p:cNvPr>
          <p:cNvCxnSpPr>
            <a:cxnSpLocks/>
          </p:cNvCxnSpPr>
          <p:nvPr/>
        </p:nvCxnSpPr>
        <p:spPr>
          <a:xfrm flipV="1">
            <a:off x="2657547" y="5047101"/>
            <a:ext cx="83055" cy="620852"/>
          </a:xfrm>
          <a:prstGeom prst="line">
            <a:avLst/>
          </a:prstGeom>
          <a:ln w="984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791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3CC88-A054-6208-7BAC-347508C00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E1D58937-3005-BBE3-A6F5-E2EAAD163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928" y="381000"/>
            <a:ext cx="457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9DC27DC4-4C88-E352-72D9-7E87A2494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205" y="27428283"/>
            <a:ext cx="457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30CA9072-C56B-C254-7D28-2405687C5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205" y="75828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7E31D89F-A080-4B37-3268-17FD4E264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205" y="731148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1870C226-9DD2-4680-E3DC-77B6B5194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205" y="1386468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3943EDE4-9EED-EA25-2CCC-39C5C9DB0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205" y="2041788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1FBFC31B-6F1D-07BA-788C-A22F4120D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205" y="2697108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6B1437-6606-884D-8C50-2B12CE5CE1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072" y="525702"/>
            <a:ext cx="4572396" cy="609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4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A65597-D51E-F204-540F-3BF5C1E3A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56101"/>
            <a:ext cx="4572396" cy="60965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5D6E2C-8AA0-81F2-FA90-5C166D820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50" y="380736"/>
            <a:ext cx="4572396" cy="609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925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80666E-561C-80D8-A7F5-C25BFFFFA58B}"/>
              </a:ext>
            </a:extLst>
          </p:cNvPr>
          <p:cNvSpPr/>
          <p:nvPr/>
        </p:nvSpPr>
        <p:spPr>
          <a:xfrm>
            <a:off x="2426208" y="3901441"/>
            <a:ext cx="4201015" cy="155692"/>
          </a:xfrm>
          <a:prstGeom prst="rect">
            <a:avLst/>
          </a:prstGeom>
          <a:pattFill prst="wdDnDiag">
            <a:fgClr>
              <a:schemeClr val="accent6">
                <a:lumMod val="75000"/>
              </a:schemeClr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0EAD93-C232-363E-01AE-F60459B74B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933"/>
          <a:stretch/>
        </p:blipFill>
        <p:spPr>
          <a:xfrm>
            <a:off x="4277788" y="3901440"/>
            <a:ext cx="1818212" cy="2654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7F5448-FCA6-BED2-6F16-9388D1D06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742" y="3693817"/>
            <a:ext cx="1818212" cy="2654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7C7275-ABEE-151A-1EBC-53C419F79AE0}"/>
              </a:ext>
            </a:extLst>
          </p:cNvPr>
          <p:cNvSpPr/>
          <p:nvPr/>
        </p:nvSpPr>
        <p:spPr>
          <a:xfrm>
            <a:off x="4275696" y="3855721"/>
            <a:ext cx="391886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A323FD-96AC-D1BD-4E2B-46AA99947037}"/>
              </a:ext>
            </a:extLst>
          </p:cNvPr>
          <p:cNvSpPr/>
          <p:nvPr/>
        </p:nvSpPr>
        <p:spPr>
          <a:xfrm>
            <a:off x="5864487" y="3855721"/>
            <a:ext cx="391886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C3CFE3-BE44-E136-D20E-C899EC5491E9}"/>
              </a:ext>
            </a:extLst>
          </p:cNvPr>
          <p:cNvSpPr/>
          <p:nvPr/>
        </p:nvSpPr>
        <p:spPr>
          <a:xfrm>
            <a:off x="3722391" y="3855720"/>
            <a:ext cx="391886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C5B9F-6FBD-560B-55F7-BBE5F6146E84}"/>
              </a:ext>
            </a:extLst>
          </p:cNvPr>
          <p:cNvSpPr/>
          <p:nvPr/>
        </p:nvSpPr>
        <p:spPr>
          <a:xfrm>
            <a:off x="3052453" y="3855720"/>
            <a:ext cx="391886" cy="457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0C0451-3028-030A-1E84-C9C9285DBEB8}"/>
              </a:ext>
            </a:extLst>
          </p:cNvPr>
          <p:cNvSpPr/>
          <p:nvPr/>
        </p:nvSpPr>
        <p:spPr>
          <a:xfrm>
            <a:off x="3298371" y="3665192"/>
            <a:ext cx="544286" cy="19052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78EF9F-8690-3125-CD70-9D33CB6A16DA}"/>
              </a:ext>
            </a:extLst>
          </p:cNvPr>
          <p:cNvSpPr/>
          <p:nvPr/>
        </p:nvSpPr>
        <p:spPr>
          <a:xfrm>
            <a:off x="3316919" y="3665192"/>
            <a:ext cx="120266" cy="190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E58F5B-EF4A-A754-D8C6-69F725E62FB2}"/>
              </a:ext>
            </a:extLst>
          </p:cNvPr>
          <p:cNvSpPr/>
          <p:nvPr/>
        </p:nvSpPr>
        <p:spPr>
          <a:xfrm>
            <a:off x="3726010" y="3658982"/>
            <a:ext cx="120266" cy="1905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2E35D727-A122-ED93-847C-D0412EFE537B}"/>
              </a:ext>
            </a:extLst>
          </p:cNvPr>
          <p:cNvSpPr/>
          <p:nvPr/>
        </p:nvSpPr>
        <p:spPr>
          <a:xfrm>
            <a:off x="2436526" y="2383971"/>
            <a:ext cx="1133988" cy="618309"/>
          </a:xfrm>
          <a:prstGeom prst="wedgeRectCallout">
            <a:avLst>
              <a:gd name="adj1" fmla="val 42140"/>
              <a:gd name="adj2" fmla="val 15404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SMT resistor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10EDA5AE-E981-3088-766A-E3840637DB2C}"/>
              </a:ext>
            </a:extLst>
          </p:cNvPr>
          <p:cNvSpPr/>
          <p:nvPr/>
        </p:nvSpPr>
        <p:spPr>
          <a:xfrm>
            <a:off x="4114277" y="2478676"/>
            <a:ext cx="1133988" cy="618309"/>
          </a:xfrm>
          <a:prstGeom prst="wedgeRectCallout">
            <a:avLst>
              <a:gd name="adj1" fmla="val 42140"/>
              <a:gd name="adj2" fmla="val 15404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Reed </a:t>
            </a:r>
          </a:p>
          <a:p>
            <a:pPr algn="ctr"/>
            <a:r>
              <a:rPr lang="en-US" dirty="0"/>
              <a:t>Switch</a:t>
            </a: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3614E8A0-922E-F391-7977-8F9880DEDFC7}"/>
              </a:ext>
            </a:extLst>
          </p:cNvPr>
          <p:cNvSpPr/>
          <p:nvPr/>
        </p:nvSpPr>
        <p:spPr>
          <a:xfrm>
            <a:off x="5529006" y="2464671"/>
            <a:ext cx="1133988" cy="618309"/>
          </a:xfrm>
          <a:prstGeom prst="wedgeRectCallout">
            <a:avLst>
              <a:gd name="adj1" fmla="val 9886"/>
              <a:gd name="adj2" fmla="val 1737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Solder </a:t>
            </a:r>
          </a:p>
          <a:p>
            <a:pPr algn="ctr"/>
            <a:r>
              <a:rPr lang="en-US" dirty="0"/>
              <a:t>Pad</a:t>
            </a:r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1F64E316-8153-6880-C594-007CAFF1466F}"/>
              </a:ext>
            </a:extLst>
          </p:cNvPr>
          <p:cNvSpPr/>
          <p:nvPr/>
        </p:nvSpPr>
        <p:spPr>
          <a:xfrm>
            <a:off x="6848354" y="2478675"/>
            <a:ext cx="1133988" cy="618309"/>
          </a:xfrm>
          <a:prstGeom prst="wedgeRectCallout">
            <a:avLst>
              <a:gd name="adj1" fmla="val -75357"/>
              <a:gd name="adj2" fmla="val 19911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PCB</a:t>
            </a: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AD0D8A5F-E4BB-444B-F274-8125DC7E38F2}"/>
              </a:ext>
            </a:extLst>
          </p:cNvPr>
          <p:cNvSpPr/>
          <p:nvPr/>
        </p:nvSpPr>
        <p:spPr>
          <a:xfrm>
            <a:off x="6256373" y="4410746"/>
            <a:ext cx="1133988" cy="618309"/>
          </a:xfrm>
          <a:prstGeom prst="wedgeRectCallout">
            <a:avLst>
              <a:gd name="adj1" fmla="val -127578"/>
              <a:gd name="adj2" fmla="val -10933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Routed</a:t>
            </a:r>
          </a:p>
          <a:p>
            <a:pPr algn="ctr"/>
            <a:r>
              <a:rPr lang="en-US" dirty="0"/>
              <a:t>slot</a:t>
            </a:r>
          </a:p>
        </p:txBody>
      </p:sp>
    </p:spTree>
    <p:extLst>
      <p:ext uri="{BB962C8B-B14F-4D97-AF65-F5344CB8AC3E}">
        <p14:creationId xmlns:p14="http://schemas.microsoft.com/office/powerpoint/2010/main" val="2114310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1B619-3A85-F6FE-0760-618241493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BE944F-6CBE-71E3-9326-CE6DDEBEC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10" t="67580" r="59313" b="9930"/>
          <a:stretch/>
        </p:blipFill>
        <p:spPr>
          <a:xfrm>
            <a:off x="2668044" y="4634630"/>
            <a:ext cx="2430050" cy="1542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CB4CAA-D28D-4AAA-D18A-D2D82AB6AA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73" t="62222" r="59313" b="3927"/>
          <a:stretch/>
        </p:blipFill>
        <p:spPr>
          <a:xfrm>
            <a:off x="2492679" y="4267200"/>
            <a:ext cx="2605415" cy="23214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885096-179B-7772-3755-FCCF3F14BA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192" t="63927" r="62586" b="22922"/>
          <a:stretch/>
        </p:blipFill>
        <p:spPr>
          <a:xfrm>
            <a:off x="3544866" y="4384110"/>
            <a:ext cx="1202498" cy="90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18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1AF1B-D39D-3ED1-5BEB-EA097FC9D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</a:t>
            </a:r>
            <a:r>
              <a:rPr lang="en-US" dirty="0" err="1"/>
              <a:t>DataQ</a:t>
            </a:r>
            <a:r>
              <a:rPr lang="en-US"/>
              <a:t> support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02585B-1AF2-CCFC-0190-DCAED032261F}"/>
              </a:ext>
            </a:extLst>
          </p:cNvPr>
          <p:cNvSpPr txBox="1"/>
          <p:nvPr/>
        </p:nvSpPr>
        <p:spPr>
          <a:xfrm>
            <a:off x="1484129" y="1866180"/>
            <a:ext cx="8880844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 am scanning 2 AIs and DI (3 channels) at 50Hz.  My Initialization is set as follows:</a:t>
            </a:r>
            <a:br>
              <a:rPr lang="en-US" sz="1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000" b="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stop</a:t>
            </a:r>
          </a:p>
          <a:p>
            <a:pPr algn="l"/>
            <a:r>
              <a:rPr lang="en-US" sz="1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encode 0</a:t>
            </a:r>
          </a:p>
          <a:p>
            <a:pPr algn="l"/>
            <a:r>
              <a:rPr lang="en-US" sz="1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slist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0 0</a:t>
            </a:r>
          </a:p>
          <a:p>
            <a:pPr algn="l"/>
            <a:r>
              <a:rPr lang="en-US" sz="1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filter 0 1</a:t>
            </a:r>
          </a:p>
          <a:p>
            <a:pPr algn="l"/>
            <a:r>
              <a:rPr lang="en-US" sz="1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slist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1 1</a:t>
            </a:r>
          </a:p>
          <a:p>
            <a:pPr algn="l"/>
            <a:r>
              <a:rPr lang="en-US" sz="1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filter 1 1</a:t>
            </a:r>
          </a:p>
          <a:p>
            <a:pPr algn="l"/>
            <a:r>
              <a:rPr lang="en-US" sz="1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slist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2 8</a:t>
            </a:r>
          </a:p>
          <a:p>
            <a:pPr algn="l"/>
            <a:r>
              <a:rPr lang="en-US" sz="1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srate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10000</a:t>
            </a:r>
          </a:p>
          <a:p>
            <a:pPr algn="l"/>
            <a:r>
              <a:rPr lang="en-US" sz="1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ps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0</a:t>
            </a:r>
          </a:p>
          <a:p>
            <a:pPr algn="l"/>
            <a:r>
              <a:rPr lang="en-US" sz="1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dec 100</a:t>
            </a:r>
          </a:p>
          <a:p>
            <a:pPr algn="l"/>
            <a:r>
              <a:rPr lang="en-US" sz="1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deca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3</a:t>
            </a:r>
          </a:p>
          <a:p>
            <a:pPr algn="l"/>
            <a:r>
              <a:rPr lang="en-US" sz="1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endo 120</a:t>
            </a:r>
          </a:p>
          <a:p>
            <a:pPr algn="l"/>
            <a:r>
              <a:rPr lang="en-US" sz="1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dout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32</a:t>
            </a:r>
          </a:p>
          <a:p>
            <a:pPr algn="l"/>
            <a:r>
              <a:rPr lang="en-US" sz="1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nop</a:t>
            </a:r>
            <a:endParaRPr lang="en-US" sz="1000" b="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US" sz="1000" b="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 am using 4 DI as commands as motor control signals (enable, direction, 2-bit speed command).  I had tried stopping and starting the stream When sending a </a:t>
            </a:r>
            <a:r>
              <a:rPr lang="en-US" sz="1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dout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arg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(N) command and waiting for the response, however for some reason sporadically the 2108 would not recognize the  </a:t>
            </a:r>
            <a:r>
              <a:rPr lang="en-US" sz="1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dout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command.  </a:t>
            </a:r>
            <a:r>
              <a:rPr lang="en-US" sz="1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DataQ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support suggested I include the DI channel scan list and retry the </a:t>
            </a:r>
            <a:r>
              <a:rPr lang="en-US" sz="1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dout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command if the resulting DI channel did not match the </a:t>
            </a:r>
            <a:r>
              <a:rPr lang="en-US" sz="1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dout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argument.  This kind of works. </a:t>
            </a:r>
            <a:endParaRPr lang="en-US" sz="1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endParaRPr lang="en-US" sz="1000" b="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However, what I see is when a </a:t>
            </a:r>
            <a:r>
              <a:rPr lang="en-US" sz="1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dout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command is issued during the active scan, the </a:t>
            </a:r>
            <a:r>
              <a:rPr lang="en-US" sz="1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scanlist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returned is out of sequence.  My </a:t>
            </a:r>
            <a:r>
              <a:rPr lang="en-US" sz="1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insequmnece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scanlist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which is A0, A1, DI, A0, A1, DI ...  often becomes DI, A0, A1, DI, A0... or A1, DI, A0, A1.... when I send a </a:t>
            </a:r>
            <a:r>
              <a:rPr lang="en-US" sz="1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dout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command while scanning. </a:t>
            </a:r>
            <a:br>
              <a:rPr lang="en-US" sz="1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000" b="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How to fix, so the </a:t>
            </a:r>
            <a:r>
              <a:rPr lang="en-US" sz="1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scanlist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remains in sequence or reset the </a:t>
            </a:r>
            <a:r>
              <a:rPr lang="en-US" sz="1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scanlist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sequence with the </a:t>
            </a:r>
            <a:r>
              <a:rPr lang="en-US" sz="10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dout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command?</a:t>
            </a:r>
            <a:br>
              <a:rPr lang="en-US" sz="1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000" b="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987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04BFE-5767-8FA6-3491-206F9CF1F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247102-5BC2-56CB-1740-85D35702A5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50" t="66484" r="69015" b="24749"/>
          <a:stretch/>
        </p:blipFill>
        <p:spPr>
          <a:xfrm>
            <a:off x="1678488" y="2693096"/>
            <a:ext cx="2164655" cy="131523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D280EF-EF11-B71A-AEB8-CD1705AF1CAF}"/>
              </a:ext>
            </a:extLst>
          </p:cNvPr>
          <p:cNvCxnSpPr/>
          <p:nvPr/>
        </p:nvCxnSpPr>
        <p:spPr>
          <a:xfrm>
            <a:off x="3063925" y="3051399"/>
            <a:ext cx="964504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91A60F7-8819-4684-64A5-AC74205DD89A}"/>
              </a:ext>
            </a:extLst>
          </p:cNvPr>
          <p:cNvCxnSpPr/>
          <p:nvPr/>
        </p:nvCxnSpPr>
        <p:spPr>
          <a:xfrm>
            <a:off x="3063925" y="3703529"/>
            <a:ext cx="964504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1B7E2F-6E22-702B-1415-62A0A89AA01C}"/>
              </a:ext>
            </a:extLst>
          </p:cNvPr>
          <p:cNvCxnSpPr/>
          <p:nvPr/>
        </p:nvCxnSpPr>
        <p:spPr>
          <a:xfrm>
            <a:off x="1515116" y="3429000"/>
            <a:ext cx="964504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522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5B2FA-312A-3FBD-503A-F1E0CEC02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 for Release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C8492-5A65-B532-B4A4-17EDB9CEC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2895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u="sng" dirty="0"/>
              <a:t>Have</a:t>
            </a:r>
          </a:p>
          <a:p>
            <a:pPr lvl="1"/>
            <a:r>
              <a:rPr lang="en-US" sz="2000" dirty="0"/>
              <a:t>ATP Spec</a:t>
            </a:r>
          </a:p>
          <a:p>
            <a:pPr lvl="1"/>
            <a:r>
              <a:rPr lang="en-US" sz="2000" dirty="0"/>
              <a:t>ATP Test Algorithm (ppt)</a:t>
            </a:r>
          </a:p>
          <a:p>
            <a:pPr lvl="1"/>
            <a:r>
              <a:rPr lang="en-US" sz="2000" dirty="0"/>
              <a:t>Preliminary Requirements</a:t>
            </a:r>
          </a:p>
          <a:p>
            <a:pPr lvl="1"/>
            <a:r>
              <a:rPr lang="en-US" sz="2000" dirty="0"/>
              <a:t>LabVIEW Source Code (GITHUB)</a:t>
            </a:r>
          </a:p>
          <a:p>
            <a:pPr lvl="1"/>
            <a:endParaRPr lang="en-US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8AD06C2-A0BA-ADC9-326D-E94DF9451C09}"/>
              </a:ext>
            </a:extLst>
          </p:cNvPr>
          <p:cNvSpPr txBox="1">
            <a:spLocks/>
          </p:cNvSpPr>
          <p:nvPr/>
        </p:nvSpPr>
        <p:spPr>
          <a:xfrm>
            <a:off x="6096000" y="1825624"/>
            <a:ext cx="5557284" cy="484098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/>
              <a:t>Need -  Controlled Artifacts.</a:t>
            </a:r>
          </a:p>
          <a:p>
            <a:pPr lvl="1"/>
            <a:r>
              <a:rPr lang="en-US" sz="2000" dirty="0"/>
              <a:t>Revised Requirements (Assess)</a:t>
            </a:r>
          </a:p>
          <a:p>
            <a:pPr lvl="1"/>
            <a:r>
              <a:rPr lang="en-US" sz="2000" dirty="0"/>
              <a:t>Program Design Spec  (Develop)</a:t>
            </a:r>
          </a:p>
          <a:p>
            <a:pPr lvl="1"/>
            <a:r>
              <a:rPr lang="en-US" sz="2000" dirty="0"/>
              <a:t>Interface PCB Design</a:t>
            </a:r>
          </a:p>
          <a:p>
            <a:pPr lvl="1"/>
            <a:r>
              <a:rPr lang="en-US" sz="2000" dirty="0"/>
              <a:t>Design Review  Minutes  (Validation)</a:t>
            </a:r>
          </a:p>
          <a:p>
            <a:pPr lvl="1"/>
            <a:r>
              <a:rPr lang="en-US" sz="2000" dirty="0"/>
              <a:t>Test Plan  </a:t>
            </a:r>
          </a:p>
          <a:p>
            <a:pPr lvl="1"/>
            <a:r>
              <a:rPr lang="en-US" sz="2000" dirty="0"/>
              <a:t>Test Record  (Verification)</a:t>
            </a:r>
          </a:p>
          <a:p>
            <a:pPr marL="457200" lvl="1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400" u="sng" dirty="0"/>
              <a:t>Release to Production</a:t>
            </a:r>
          </a:p>
          <a:p>
            <a:pPr lvl="1"/>
            <a:r>
              <a:rPr lang="en-US" sz="2000" dirty="0"/>
              <a:t>Program LabVIEW Run-Time</a:t>
            </a:r>
          </a:p>
          <a:p>
            <a:pPr lvl="1"/>
            <a:r>
              <a:rPr lang="en-US" sz="2000" dirty="0"/>
              <a:t>Calibration Plan </a:t>
            </a:r>
          </a:p>
          <a:p>
            <a:pPr lvl="1"/>
            <a:r>
              <a:rPr lang="en-US" sz="2000" dirty="0"/>
              <a:t>Gage R &amp; R Qualification Record</a:t>
            </a:r>
          </a:p>
          <a:p>
            <a:pPr lvl="1"/>
            <a:r>
              <a:rPr lang="en-US" sz="2000" dirty="0"/>
              <a:t>Configuration File</a:t>
            </a:r>
          </a:p>
          <a:p>
            <a:pPr lvl="1"/>
            <a:r>
              <a:rPr lang="en-US" sz="2000" dirty="0"/>
              <a:t>ATP Report Template 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343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605CFF-3659-DCFD-F9B9-160C5E38E2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03" t="57351" r="53000" b="15982"/>
          <a:stretch/>
        </p:blipFill>
        <p:spPr>
          <a:xfrm>
            <a:off x="713983" y="739036"/>
            <a:ext cx="10685220" cy="561166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0286FE4-8975-48B1-599A-3409F3678931}"/>
              </a:ext>
            </a:extLst>
          </p:cNvPr>
          <p:cNvSpPr/>
          <p:nvPr/>
        </p:nvSpPr>
        <p:spPr>
          <a:xfrm>
            <a:off x="9282223" y="946298"/>
            <a:ext cx="1031358" cy="6166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633809B-6762-98B2-7216-03C604901CC5}"/>
              </a:ext>
            </a:extLst>
          </p:cNvPr>
          <p:cNvSpPr/>
          <p:nvPr/>
        </p:nvSpPr>
        <p:spPr>
          <a:xfrm>
            <a:off x="2161953" y="4681870"/>
            <a:ext cx="1031358" cy="6166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933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8EDBB-5934-4453-DE64-4A7BD85B9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Elevate  Interface PCB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9FF374-726D-D957-11F7-3B5B0E43B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41" y="2001152"/>
            <a:ext cx="9144065" cy="48568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1D26C-82D3-AA2C-2E85-ECCF3EBA4D36}"/>
              </a:ext>
            </a:extLst>
          </p:cNvPr>
          <p:cNvSpPr txBox="1"/>
          <p:nvPr/>
        </p:nvSpPr>
        <p:spPr>
          <a:xfrm>
            <a:off x="3296093" y="2955851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14ma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CF7469-283D-50C2-6239-B94BD5F82FD3}"/>
              </a:ext>
            </a:extLst>
          </p:cNvPr>
          <p:cNvSpPr txBox="1"/>
          <p:nvPr/>
        </p:nvSpPr>
        <p:spPr>
          <a:xfrm>
            <a:off x="7591647" y="4593265"/>
            <a:ext cx="23952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Only 1 motor control for 3 I/F PCB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2AC7A8-E035-BF7F-CCDF-061C78BC8677}"/>
              </a:ext>
            </a:extLst>
          </p:cNvPr>
          <p:cNvSpPr txBox="1"/>
          <p:nvPr/>
        </p:nvSpPr>
        <p:spPr>
          <a:xfrm>
            <a:off x="405228" y="2032521"/>
            <a:ext cx="8659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Vdc</a:t>
            </a:r>
          </a:p>
          <a:p>
            <a:r>
              <a:rPr lang="en-US" dirty="0"/>
              <a:t>Power</a:t>
            </a:r>
          </a:p>
          <a:p>
            <a:r>
              <a:rPr lang="en-US" dirty="0"/>
              <a:t>Supply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798171-EA04-67BA-FFB7-7822237DFA61}"/>
              </a:ext>
            </a:extLst>
          </p:cNvPr>
          <p:cNvSpPr txBox="1"/>
          <p:nvPr/>
        </p:nvSpPr>
        <p:spPr>
          <a:xfrm>
            <a:off x="10559506" y="3429000"/>
            <a:ext cx="765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Pump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B385EC-017A-9369-0070-0E69B13F8119}"/>
              </a:ext>
            </a:extLst>
          </p:cNvPr>
          <p:cNvSpPr txBox="1"/>
          <p:nvPr/>
        </p:nvSpPr>
        <p:spPr>
          <a:xfrm>
            <a:off x="6826103" y="2771185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74xx125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98D3BE-E379-C747-C79A-EB1D9DEFE28C}"/>
              </a:ext>
            </a:extLst>
          </p:cNvPr>
          <p:cNvSpPr txBox="1"/>
          <p:nvPr/>
        </p:nvSpPr>
        <p:spPr>
          <a:xfrm>
            <a:off x="1795838" y="3016129"/>
            <a:ext cx="30632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LT3092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FCD681-9DCE-D7E0-6EB0-EE4BC28F296C}"/>
              </a:ext>
            </a:extLst>
          </p:cNvPr>
          <p:cNvSpPr txBox="1"/>
          <p:nvPr/>
        </p:nvSpPr>
        <p:spPr>
          <a:xfrm flipH="1">
            <a:off x="7669968" y="5143007"/>
            <a:ext cx="39583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Prefer to have some pump speed control. Perhaps an LTC6990 PWM that with a BCD to analog switch decoder 74xx4051 to be controlled from 3 digital outputs of </a:t>
            </a:r>
            <a:r>
              <a:rPr lang="en-US" sz="1400" dirty="0" err="1"/>
              <a:t>DataQ</a:t>
            </a:r>
            <a:r>
              <a:rPr lang="en-US" sz="1400" dirty="0"/>
              <a:t>.</a:t>
            </a:r>
          </a:p>
          <a:p>
            <a:endParaRPr lang="en-US" sz="1400" dirty="0"/>
          </a:p>
          <a:p>
            <a:r>
              <a:rPr lang="en-US" sz="1400" dirty="0"/>
              <a:t>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1F8C519-6E1B-B904-DCE8-10B8DAD44271}"/>
              </a:ext>
            </a:extLst>
          </p:cNvPr>
          <p:cNvCxnSpPr>
            <a:cxnSpLocks/>
          </p:cNvCxnSpPr>
          <p:nvPr/>
        </p:nvCxnSpPr>
        <p:spPr>
          <a:xfrm>
            <a:off x="9037674" y="2286000"/>
            <a:ext cx="77463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23A6AC-BB64-84CE-366D-A95C8C63C893}"/>
              </a:ext>
            </a:extLst>
          </p:cNvPr>
          <p:cNvCxnSpPr>
            <a:cxnSpLocks/>
          </p:cNvCxnSpPr>
          <p:nvPr/>
        </p:nvCxnSpPr>
        <p:spPr>
          <a:xfrm>
            <a:off x="9225938" y="2550893"/>
            <a:ext cx="5863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9BE8F83-536F-1E43-36D4-FBAB09316C01}"/>
              </a:ext>
            </a:extLst>
          </p:cNvPr>
          <p:cNvSpPr txBox="1"/>
          <p:nvPr/>
        </p:nvSpPr>
        <p:spPr>
          <a:xfrm>
            <a:off x="9827736" y="2001152"/>
            <a:ext cx="8659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Vdc</a:t>
            </a:r>
          </a:p>
          <a:p>
            <a:r>
              <a:rPr lang="en-US" dirty="0"/>
              <a:t>Power</a:t>
            </a:r>
          </a:p>
          <a:p>
            <a:r>
              <a:rPr lang="en-US" dirty="0"/>
              <a:t>Supply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D26C25-9354-9BCA-1CDD-E1658FB1C8DD}"/>
              </a:ext>
            </a:extLst>
          </p:cNvPr>
          <p:cNvSpPr/>
          <p:nvPr/>
        </p:nvSpPr>
        <p:spPr>
          <a:xfrm rot="16200000">
            <a:off x="9313241" y="3662021"/>
            <a:ext cx="568950" cy="10290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414C5E-F502-FCB7-BF54-F2E73E9D114C}"/>
              </a:ext>
            </a:extLst>
          </p:cNvPr>
          <p:cNvSpPr/>
          <p:nvPr/>
        </p:nvSpPr>
        <p:spPr>
          <a:xfrm rot="10800000">
            <a:off x="6781922" y="4326668"/>
            <a:ext cx="568950" cy="16027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4072EB-A5C7-48DF-3024-9C5EC647C2AA}"/>
              </a:ext>
            </a:extLst>
          </p:cNvPr>
          <p:cNvSpPr/>
          <p:nvPr/>
        </p:nvSpPr>
        <p:spPr>
          <a:xfrm>
            <a:off x="4435671" y="4216433"/>
            <a:ext cx="1277391" cy="30240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20 Pin Ribbon Connector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BB8CF80-B9DF-0248-A153-E339B8CB118C}"/>
              </a:ext>
            </a:extLst>
          </p:cNvPr>
          <p:cNvSpPr/>
          <p:nvPr/>
        </p:nvSpPr>
        <p:spPr>
          <a:xfrm rot="10800000">
            <a:off x="3385214" y="4294770"/>
            <a:ext cx="835911" cy="16027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4B418C1-1F30-A708-6FCF-9A591388961E}"/>
              </a:ext>
            </a:extLst>
          </p:cNvPr>
          <p:cNvSpPr/>
          <p:nvPr/>
        </p:nvSpPr>
        <p:spPr>
          <a:xfrm rot="16200000">
            <a:off x="1035892" y="2631047"/>
            <a:ext cx="1036587" cy="1029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A039B0-72A4-8B2B-838C-AD14B3033546}"/>
              </a:ext>
            </a:extLst>
          </p:cNvPr>
          <p:cNvSpPr/>
          <p:nvPr/>
        </p:nvSpPr>
        <p:spPr>
          <a:xfrm rot="16200000">
            <a:off x="9096670" y="2573688"/>
            <a:ext cx="1036587" cy="1029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56EAF8F-FAC2-AB90-79EC-67C12C0282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06" t="58296" r="75508" b="15039"/>
          <a:stretch/>
        </p:blipFill>
        <p:spPr>
          <a:xfrm>
            <a:off x="1101399" y="4746954"/>
            <a:ext cx="1627321" cy="182869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E14F29F-E2DA-D444-56C8-FDB4D98D59D7}"/>
              </a:ext>
            </a:extLst>
          </p:cNvPr>
          <p:cNvSpPr/>
          <p:nvPr/>
        </p:nvSpPr>
        <p:spPr>
          <a:xfrm rot="16200000">
            <a:off x="-197501" y="5577947"/>
            <a:ext cx="1036587" cy="1029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F30411-D675-C436-55C0-80E6DC0DF447}"/>
              </a:ext>
            </a:extLst>
          </p:cNvPr>
          <p:cNvSpPr txBox="1"/>
          <p:nvPr/>
        </p:nvSpPr>
        <p:spPr>
          <a:xfrm>
            <a:off x="495868" y="5111107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4015589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F9A5A76-0203-74C7-63ED-676E42072DC5}"/>
              </a:ext>
            </a:extLst>
          </p:cNvPr>
          <p:cNvCxnSpPr>
            <a:cxnSpLocks/>
          </p:cNvCxnSpPr>
          <p:nvPr/>
        </p:nvCxnSpPr>
        <p:spPr>
          <a:xfrm flipH="1">
            <a:off x="1207008" y="3513994"/>
            <a:ext cx="7240695" cy="419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8254555-1DAB-D77A-CD09-F16ED22C5C48}"/>
              </a:ext>
            </a:extLst>
          </p:cNvPr>
          <p:cNvSpPr/>
          <p:nvPr/>
        </p:nvSpPr>
        <p:spPr>
          <a:xfrm>
            <a:off x="728820" y="877824"/>
            <a:ext cx="10256171" cy="309868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2A414F-BB30-F6A1-3679-9CB2C4C801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762" t="27733" r="29427" b="58785"/>
          <a:stretch/>
        </p:blipFill>
        <p:spPr>
          <a:xfrm>
            <a:off x="3583826" y="1372562"/>
            <a:ext cx="1209860" cy="15327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C1813D-2B2D-ECAC-5B79-A724D655C3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26" t="27733" r="28573" b="56622"/>
          <a:stretch/>
        </p:blipFill>
        <p:spPr>
          <a:xfrm>
            <a:off x="1000898" y="1407346"/>
            <a:ext cx="2486014" cy="16817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40C66D3-028C-42CD-7119-F55D352A2473}"/>
              </a:ext>
            </a:extLst>
          </p:cNvPr>
          <p:cNvSpPr/>
          <p:nvPr/>
        </p:nvSpPr>
        <p:spPr>
          <a:xfrm>
            <a:off x="3275782" y="4669536"/>
            <a:ext cx="402336" cy="12801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9B401F-FD30-0034-6A73-42634E2089E9}"/>
              </a:ext>
            </a:extLst>
          </p:cNvPr>
          <p:cNvCxnSpPr>
            <a:cxnSpLocks/>
          </p:cNvCxnSpPr>
          <p:nvPr/>
        </p:nvCxnSpPr>
        <p:spPr>
          <a:xfrm flipH="1">
            <a:off x="728820" y="1517530"/>
            <a:ext cx="408828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7B28E30-ED63-4946-920A-0C8AD2987AA1}"/>
              </a:ext>
            </a:extLst>
          </p:cNvPr>
          <p:cNvSpPr/>
          <p:nvPr/>
        </p:nvSpPr>
        <p:spPr>
          <a:xfrm>
            <a:off x="3240418" y="3559575"/>
            <a:ext cx="137626" cy="1133856"/>
          </a:xfrm>
          <a:custGeom>
            <a:avLst/>
            <a:gdLst>
              <a:gd name="connsiteX0" fmla="*/ 137626 w 137626"/>
              <a:gd name="connsiteY0" fmla="*/ 1133856 h 1133856"/>
              <a:gd name="connsiteX1" fmla="*/ 3514 w 137626"/>
              <a:gd name="connsiteY1" fmla="*/ 707136 h 1133856"/>
              <a:gd name="connsiteX2" fmla="*/ 52282 w 137626"/>
              <a:gd name="connsiteY2" fmla="*/ 0 h 113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626" h="1133856">
                <a:moveTo>
                  <a:pt x="137626" y="1133856"/>
                </a:moveTo>
                <a:cubicBezTo>
                  <a:pt x="77682" y="1014984"/>
                  <a:pt x="17738" y="896112"/>
                  <a:pt x="3514" y="707136"/>
                </a:cubicBezTo>
                <a:cubicBezTo>
                  <a:pt x="-10710" y="518160"/>
                  <a:pt x="20786" y="259080"/>
                  <a:pt x="52282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D6C249-27AB-9D69-6649-4ADE7B715870}"/>
              </a:ext>
            </a:extLst>
          </p:cNvPr>
          <p:cNvCxnSpPr>
            <a:cxnSpLocks/>
          </p:cNvCxnSpPr>
          <p:nvPr/>
        </p:nvCxnSpPr>
        <p:spPr>
          <a:xfrm>
            <a:off x="4965239" y="3548784"/>
            <a:ext cx="0" cy="221818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BE1668D-63B7-C352-6E15-F78646CEE953}"/>
              </a:ext>
            </a:extLst>
          </p:cNvPr>
          <p:cNvSpPr/>
          <p:nvPr/>
        </p:nvSpPr>
        <p:spPr>
          <a:xfrm>
            <a:off x="3677678" y="3548784"/>
            <a:ext cx="450226" cy="1097280"/>
          </a:xfrm>
          <a:custGeom>
            <a:avLst/>
            <a:gdLst>
              <a:gd name="connsiteX0" fmla="*/ 0 w 1214299"/>
              <a:gd name="connsiteY0" fmla="*/ 704787 h 704787"/>
              <a:gd name="connsiteX1" fmla="*/ 158496 w 1214299"/>
              <a:gd name="connsiteY1" fmla="*/ 448755 h 704787"/>
              <a:gd name="connsiteX2" fmla="*/ 853440 w 1214299"/>
              <a:gd name="connsiteY2" fmla="*/ 485331 h 704787"/>
              <a:gd name="connsiteX3" fmla="*/ 1182624 w 1214299"/>
              <a:gd name="connsiteY3" fmla="*/ 46419 h 704787"/>
              <a:gd name="connsiteX4" fmla="*/ 1182624 w 1214299"/>
              <a:gd name="connsiteY4" fmla="*/ 34227 h 70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4299" h="704787">
                <a:moveTo>
                  <a:pt x="0" y="704787"/>
                </a:moveTo>
                <a:cubicBezTo>
                  <a:pt x="8128" y="595059"/>
                  <a:pt x="16256" y="485331"/>
                  <a:pt x="158496" y="448755"/>
                </a:cubicBezTo>
                <a:cubicBezTo>
                  <a:pt x="300736" y="412179"/>
                  <a:pt x="682752" y="552387"/>
                  <a:pt x="853440" y="485331"/>
                </a:cubicBezTo>
                <a:cubicBezTo>
                  <a:pt x="1024128" y="418275"/>
                  <a:pt x="1127760" y="121603"/>
                  <a:pt x="1182624" y="46419"/>
                </a:cubicBezTo>
                <a:cubicBezTo>
                  <a:pt x="1237488" y="-28765"/>
                  <a:pt x="1210056" y="2731"/>
                  <a:pt x="1182624" y="3422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FA2ABD2-C7F2-ED33-1EE2-8254C7847FCD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1289" y="2473652"/>
            <a:ext cx="1733250" cy="478188"/>
          </a:xfrm>
          <a:prstGeom prst="bentConnector3">
            <a:avLst>
              <a:gd name="adj1" fmla="val 10064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6EBD862-726A-EEDC-855F-460CC8B7BC2F}"/>
              </a:ext>
            </a:extLst>
          </p:cNvPr>
          <p:cNvSpPr/>
          <p:nvPr/>
        </p:nvSpPr>
        <p:spPr>
          <a:xfrm rot="16200000">
            <a:off x="390612" y="1638997"/>
            <a:ext cx="1036587" cy="856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7440C0D-4158-5BF5-BB2D-A35405A7E7B3}"/>
              </a:ext>
            </a:extLst>
          </p:cNvPr>
          <p:cNvGrpSpPr/>
          <p:nvPr/>
        </p:nvGrpSpPr>
        <p:grpSpPr>
          <a:xfrm>
            <a:off x="5122970" y="4286028"/>
            <a:ext cx="1905204" cy="1911481"/>
            <a:chOff x="5220406" y="4247772"/>
            <a:chExt cx="1905204" cy="191148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780B487-8790-546E-64EA-F44A4A1FB136}"/>
                </a:ext>
              </a:extLst>
            </p:cNvPr>
            <p:cNvSpPr/>
            <p:nvPr/>
          </p:nvSpPr>
          <p:spPr>
            <a:xfrm>
              <a:off x="5220406" y="4247772"/>
              <a:ext cx="1905204" cy="191148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Extract 16">
              <a:extLst>
                <a:ext uri="{FF2B5EF4-FFF2-40B4-BE49-F238E27FC236}">
                  <a16:creationId xmlns:a16="http://schemas.microsoft.com/office/drawing/2014/main" id="{1EE931AF-4EB0-1DB3-AEBE-9751A52BF507}"/>
                </a:ext>
              </a:extLst>
            </p:cNvPr>
            <p:cNvSpPr/>
            <p:nvPr/>
          </p:nvSpPr>
          <p:spPr>
            <a:xfrm rot="5400000">
              <a:off x="5245976" y="4498879"/>
              <a:ext cx="694944" cy="504125"/>
            </a:xfrm>
            <a:prstGeom prst="flowChartExtra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r>
                <a:rPr lang="en-US" dirty="0"/>
                <a:t>-</a:t>
              </a:r>
            </a:p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Flowchart: Extract 17">
              <a:extLst>
                <a:ext uri="{FF2B5EF4-FFF2-40B4-BE49-F238E27FC236}">
                  <a16:creationId xmlns:a16="http://schemas.microsoft.com/office/drawing/2014/main" id="{C19EEDF7-1228-4AD8-5153-A7525ECBBE1E}"/>
                </a:ext>
              </a:extLst>
            </p:cNvPr>
            <p:cNvSpPr/>
            <p:nvPr/>
          </p:nvSpPr>
          <p:spPr>
            <a:xfrm rot="5400000">
              <a:off x="5255509" y="5266449"/>
              <a:ext cx="694944" cy="504125"/>
            </a:xfrm>
            <a:prstGeom prst="flowChartExtra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r>
                <a:rPr lang="en-US" dirty="0"/>
                <a:t>-</a:t>
              </a:r>
            </a:p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AC20ED-BCCD-BF1F-2A75-42A11344ED2E}"/>
                </a:ext>
              </a:extLst>
            </p:cNvPr>
            <p:cNvSpPr txBox="1"/>
            <p:nvPr/>
          </p:nvSpPr>
          <p:spPr>
            <a:xfrm>
              <a:off x="5258394" y="4595320"/>
              <a:ext cx="511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Ain 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0CD660-68A8-B654-6C7E-29DAFF9A71EF}"/>
                </a:ext>
              </a:extLst>
            </p:cNvPr>
            <p:cNvSpPr txBox="1"/>
            <p:nvPr/>
          </p:nvSpPr>
          <p:spPr>
            <a:xfrm>
              <a:off x="5309309" y="5371128"/>
              <a:ext cx="511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Ain 1</a:t>
              </a:r>
            </a:p>
          </p:txBody>
        </p:sp>
        <p:sp>
          <p:nvSpPr>
            <p:cNvPr id="21" name="Flowchart: Extract 20">
              <a:extLst>
                <a:ext uri="{FF2B5EF4-FFF2-40B4-BE49-F238E27FC236}">
                  <a16:creationId xmlns:a16="http://schemas.microsoft.com/office/drawing/2014/main" id="{64881BDC-B105-8DAC-3F61-14612D236996}"/>
                </a:ext>
              </a:extLst>
            </p:cNvPr>
            <p:cNvSpPr/>
            <p:nvPr/>
          </p:nvSpPr>
          <p:spPr>
            <a:xfrm rot="5400000">
              <a:off x="6315309" y="4164306"/>
              <a:ext cx="449546" cy="842953"/>
            </a:xfrm>
            <a:prstGeom prst="flowChartExtra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Do-6</a:t>
              </a:r>
            </a:p>
          </p:txBody>
        </p:sp>
        <p:sp>
          <p:nvSpPr>
            <p:cNvPr id="22" name="Flowchart: Extract 21">
              <a:extLst>
                <a:ext uri="{FF2B5EF4-FFF2-40B4-BE49-F238E27FC236}">
                  <a16:creationId xmlns:a16="http://schemas.microsoft.com/office/drawing/2014/main" id="{73257D80-D662-6309-96C1-D4A212BF4EFF}"/>
                </a:ext>
              </a:extLst>
            </p:cNvPr>
            <p:cNvSpPr/>
            <p:nvPr/>
          </p:nvSpPr>
          <p:spPr>
            <a:xfrm rot="5400000">
              <a:off x="6345300" y="4766252"/>
              <a:ext cx="449546" cy="842953"/>
            </a:xfrm>
            <a:prstGeom prst="flowChartExtra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Do-5</a:t>
              </a:r>
            </a:p>
          </p:txBody>
        </p:sp>
        <p:sp>
          <p:nvSpPr>
            <p:cNvPr id="23" name="Flowchart: Extract 22">
              <a:extLst>
                <a:ext uri="{FF2B5EF4-FFF2-40B4-BE49-F238E27FC236}">
                  <a16:creationId xmlns:a16="http://schemas.microsoft.com/office/drawing/2014/main" id="{47F19787-08E3-407D-4D0D-D0E2ABB4AB2E}"/>
                </a:ext>
              </a:extLst>
            </p:cNvPr>
            <p:cNvSpPr/>
            <p:nvPr/>
          </p:nvSpPr>
          <p:spPr>
            <a:xfrm rot="5400000">
              <a:off x="6345300" y="5307238"/>
              <a:ext cx="449546" cy="842953"/>
            </a:xfrm>
            <a:prstGeom prst="flowChartExtra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Do-4</a:t>
              </a:r>
            </a:p>
          </p:txBody>
        </p:sp>
      </p:grp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BF02194-E52E-DFDA-56A2-50A8ECD7640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96265" y="3561026"/>
            <a:ext cx="2465758" cy="803200"/>
          </a:xfrm>
          <a:prstGeom prst="bentConnector3">
            <a:avLst>
              <a:gd name="adj1" fmla="val -1423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29496FA-EC1D-6BBC-0CA4-9E13D396B7CE}"/>
              </a:ext>
            </a:extLst>
          </p:cNvPr>
          <p:cNvCxnSpPr/>
          <p:nvPr/>
        </p:nvCxnSpPr>
        <p:spPr>
          <a:xfrm>
            <a:off x="7515159" y="2441853"/>
            <a:ext cx="8451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FB5DA74-9E1A-3C47-F9F4-A4880ACD157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85053" y="3206234"/>
            <a:ext cx="2200606" cy="642474"/>
          </a:xfrm>
          <a:prstGeom prst="bentConnector3">
            <a:avLst>
              <a:gd name="adj1" fmla="val 1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CC15CC5-3F90-A373-DC03-A939522704BC}"/>
              </a:ext>
            </a:extLst>
          </p:cNvPr>
          <p:cNvCxnSpPr/>
          <p:nvPr/>
        </p:nvCxnSpPr>
        <p:spPr>
          <a:xfrm>
            <a:off x="7469795" y="2952787"/>
            <a:ext cx="8451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B8E3FE4-0975-7630-AA14-7E0F97E87420}"/>
              </a:ext>
            </a:extLst>
          </p:cNvPr>
          <p:cNvCxnSpPr>
            <a:cxnSpLocks/>
          </p:cNvCxnSpPr>
          <p:nvPr/>
        </p:nvCxnSpPr>
        <p:spPr>
          <a:xfrm>
            <a:off x="7630744" y="2747084"/>
            <a:ext cx="8169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E7BF1347-001B-DBD7-5886-9FDE2FD2B78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88626" y="4095596"/>
            <a:ext cx="2502697" cy="842949"/>
          </a:xfrm>
          <a:prstGeom prst="bentConnector3">
            <a:avLst>
              <a:gd name="adj1" fmla="val -664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0EC6393-E45F-5AAA-EC9C-BC2835B9374E}"/>
              </a:ext>
            </a:extLst>
          </p:cNvPr>
          <p:cNvCxnSpPr>
            <a:cxnSpLocks/>
          </p:cNvCxnSpPr>
          <p:nvPr/>
        </p:nvCxnSpPr>
        <p:spPr>
          <a:xfrm>
            <a:off x="7737066" y="3271644"/>
            <a:ext cx="62664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C5586635-B768-4169-1841-5575EA4D0BF7}"/>
              </a:ext>
            </a:extLst>
          </p:cNvPr>
          <p:cNvSpPr/>
          <p:nvPr/>
        </p:nvSpPr>
        <p:spPr>
          <a:xfrm>
            <a:off x="7454907" y="2932110"/>
            <a:ext cx="52692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79829F5-0DDC-50C4-6DC6-0FE7D6A1C3D0}"/>
              </a:ext>
            </a:extLst>
          </p:cNvPr>
          <p:cNvCxnSpPr/>
          <p:nvPr/>
        </p:nvCxnSpPr>
        <p:spPr>
          <a:xfrm flipH="1">
            <a:off x="4965239" y="4910575"/>
            <a:ext cx="24663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8F7CC31-0737-2DAB-EE94-5732F6BAE957}"/>
              </a:ext>
            </a:extLst>
          </p:cNvPr>
          <p:cNvCxnSpPr>
            <a:cxnSpLocks/>
          </p:cNvCxnSpPr>
          <p:nvPr/>
        </p:nvCxnSpPr>
        <p:spPr>
          <a:xfrm flipH="1">
            <a:off x="4963533" y="5686383"/>
            <a:ext cx="289949" cy="154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424D6EB-BD4F-487B-B710-DE5DC0BAC357}"/>
              </a:ext>
            </a:extLst>
          </p:cNvPr>
          <p:cNvSpPr/>
          <p:nvPr/>
        </p:nvSpPr>
        <p:spPr>
          <a:xfrm>
            <a:off x="3022838" y="4511548"/>
            <a:ext cx="1036587" cy="856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E115B18-3F18-091A-8C2E-7BD0C7AA1464}"/>
              </a:ext>
            </a:extLst>
          </p:cNvPr>
          <p:cNvSpPr/>
          <p:nvPr/>
        </p:nvSpPr>
        <p:spPr>
          <a:xfrm>
            <a:off x="3051980" y="2816352"/>
            <a:ext cx="403839" cy="1865376"/>
          </a:xfrm>
          <a:custGeom>
            <a:avLst/>
            <a:gdLst>
              <a:gd name="connsiteX0" fmla="*/ 8212 w 403839"/>
              <a:gd name="connsiteY0" fmla="*/ 0 h 1865376"/>
              <a:gd name="connsiteX1" fmla="*/ 8212 w 403839"/>
              <a:gd name="connsiteY1" fmla="*/ 60960 h 1865376"/>
              <a:gd name="connsiteX2" fmla="*/ 93556 w 403839"/>
              <a:gd name="connsiteY2" fmla="*/ 316992 h 1865376"/>
              <a:gd name="connsiteX3" fmla="*/ 386164 w 403839"/>
              <a:gd name="connsiteY3" fmla="*/ 609600 h 1865376"/>
              <a:gd name="connsiteX4" fmla="*/ 373972 w 403839"/>
              <a:gd name="connsiteY4" fmla="*/ 1255776 h 1865376"/>
              <a:gd name="connsiteX5" fmla="*/ 398356 w 403839"/>
              <a:gd name="connsiteY5" fmla="*/ 1865376 h 1865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3839" h="1865376">
                <a:moveTo>
                  <a:pt x="8212" y="0"/>
                </a:moveTo>
                <a:cubicBezTo>
                  <a:pt x="1100" y="4064"/>
                  <a:pt x="-6012" y="8128"/>
                  <a:pt x="8212" y="60960"/>
                </a:cubicBezTo>
                <a:cubicBezTo>
                  <a:pt x="22436" y="113792"/>
                  <a:pt x="30564" y="225552"/>
                  <a:pt x="93556" y="316992"/>
                </a:cubicBezTo>
                <a:cubicBezTo>
                  <a:pt x="156548" y="408432"/>
                  <a:pt x="339428" y="453136"/>
                  <a:pt x="386164" y="609600"/>
                </a:cubicBezTo>
                <a:cubicBezTo>
                  <a:pt x="432900" y="766064"/>
                  <a:pt x="371940" y="1046480"/>
                  <a:pt x="373972" y="1255776"/>
                </a:cubicBezTo>
                <a:cubicBezTo>
                  <a:pt x="376004" y="1465072"/>
                  <a:pt x="387180" y="1665224"/>
                  <a:pt x="398356" y="1865376"/>
                </a:cubicBez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F31E022-01F3-BED9-8230-FD690C9F49F8}"/>
              </a:ext>
            </a:extLst>
          </p:cNvPr>
          <p:cNvSpPr/>
          <p:nvPr/>
        </p:nvSpPr>
        <p:spPr>
          <a:xfrm>
            <a:off x="3425952" y="3322279"/>
            <a:ext cx="1910722" cy="2128120"/>
          </a:xfrm>
          <a:custGeom>
            <a:avLst/>
            <a:gdLst>
              <a:gd name="connsiteX0" fmla="*/ 0 w 1910722"/>
              <a:gd name="connsiteY0" fmla="*/ 18329 h 2128120"/>
              <a:gd name="connsiteX1" fmla="*/ 646176 w 1910722"/>
              <a:gd name="connsiteY1" fmla="*/ 6137 h 2128120"/>
              <a:gd name="connsiteX2" fmla="*/ 1182624 w 1910722"/>
              <a:gd name="connsiteY2" fmla="*/ 103673 h 2128120"/>
              <a:gd name="connsiteX3" fmla="*/ 1060704 w 1910722"/>
              <a:gd name="connsiteY3" fmla="*/ 664505 h 2128120"/>
              <a:gd name="connsiteX4" fmla="*/ 1011936 w 1910722"/>
              <a:gd name="connsiteY4" fmla="*/ 1615481 h 2128120"/>
              <a:gd name="connsiteX5" fmla="*/ 1133856 w 1910722"/>
              <a:gd name="connsiteY5" fmla="*/ 2103161 h 2128120"/>
              <a:gd name="connsiteX6" fmla="*/ 1853184 w 1910722"/>
              <a:gd name="connsiteY6" fmla="*/ 2054393 h 2128120"/>
              <a:gd name="connsiteX7" fmla="*/ 1865376 w 1910722"/>
              <a:gd name="connsiteY7" fmla="*/ 2030009 h 2128120"/>
              <a:gd name="connsiteX8" fmla="*/ 1865376 w 1910722"/>
              <a:gd name="connsiteY8" fmla="*/ 2030009 h 2128120"/>
              <a:gd name="connsiteX9" fmla="*/ 1804416 w 1910722"/>
              <a:gd name="connsiteY9" fmla="*/ 2005625 h 212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10722" h="2128120">
                <a:moveTo>
                  <a:pt x="0" y="18329"/>
                </a:moveTo>
                <a:cubicBezTo>
                  <a:pt x="224536" y="5121"/>
                  <a:pt x="449072" y="-8087"/>
                  <a:pt x="646176" y="6137"/>
                </a:cubicBezTo>
                <a:cubicBezTo>
                  <a:pt x="843280" y="20361"/>
                  <a:pt x="1113536" y="-6055"/>
                  <a:pt x="1182624" y="103673"/>
                </a:cubicBezTo>
                <a:cubicBezTo>
                  <a:pt x="1251712" y="213401"/>
                  <a:pt x="1089152" y="412537"/>
                  <a:pt x="1060704" y="664505"/>
                </a:cubicBezTo>
                <a:cubicBezTo>
                  <a:pt x="1032256" y="916473"/>
                  <a:pt x="999744" y="1375705"/>
                  <a:pt x="1011936" y="1615481"/>
                </a:cubicBezTo>
                <a:cubicBezTo>
                  <a:pt x="1024128" y="1855257"/>
                  <a:pt x="993648" y="2030009"/>
                  <a:pt x="1133856" y="2103161"/>
                </a:cubicBezTo>
                <a:cubicBezTo>
                  <a:pt x="1274064" y="2176313"/>
                  <a:pt x="1731264" y="2066585"/>
                  <a:pt x="1853184" y="2054393"/>
                </a:cubicBezTo>
                <a:cubicBezTo>
                  <a:pt x="1975104" y="2042201"/>
                  <a:pt x="1865376" y="2030009"/>
                  <a:pt x="1865376" y="2030009"/>
                </a:cubicBezTo>
                <a:lnTo>
                  <a:pt x="1865376" y="2030009"/>
                </a:lnTo>
                <a:lnTo>
                  <a:pt x="1804416" y="2005625"/>
                </a:ln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DDB1CB8-482F-FCBA-BCB3-E6FDAAF2B4CC}"/>
              </a:ext>
            </a:extLst>
          </p:cNvPr>
          <p:cNvSpPr/>
          <p:nvPr/>
        </p:nvSpPr>
        <p:spPr>
          <a:xfrm>
            <a:off x="3595730" y="2889504"/>
            <a:ext cx="903439" cy="1755648"/>
          </a:xfrm>
          <a:custGeom>
            <a:avLst/>
            <a:gdLst>
              <a:gd name="connsiteX0" fmla="*/ 890926 w 903439"/>
              <a:gd name="connsiteY0" fmla="*/ 0 h 1755648"/>
              <a:gd name="connsiteX1" fmla="*/ 829966 w 903439"/>
              <a:gd name="connsiteY1" fmla="*/ 292608 h 1755648"/>
              <a:gd name="connsiteX2" fmla="*/ 330094 w 903439"/>
              <a:gd name="connsiteY2" fmla="*/ 548640 h 1755648"/>
              <a:gd name="connsiteX3" fmla="*/ 37486 w 903439"/>
              <a:gd name="connsiteY3" fmla="*/ 1243584 h 1755648"/>
              <a:gd name="connsiteX4" fmla="*/ 13102 w 903439"/>
              <a:gd name="connsiteY4" fmla="*/ 1755648 h 1755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3439" h="1755648">
                <a:moveTo>
                  <a:pt x="890926" y="0"/>
                </a:moveTo>
                <a:cubicBezTo>
                  <a:pt x="907182" y="100584"/>
                  <a:pt x="923438" y="201168"/>
                  <a:pt x="829966" y="292608"/>
                </a:cubicBezTo>
                <a:cubicBezTo>
                  <a:pt x="736494" y="384048"/>
                  <a:pt x="462174" y="390144"/>
                  <a:pt x="330094" y="548640"/>
                </a:cubicBezTo>
                <a:cubicBezTo>
                  <a:pt x="198014" y="707136"/>
                  <a:pt x="90318" y="1042416"/>
                  <a:pt x="37486" y="1243584"/>
                </a:cubicBezTo>
                <a:cubicBezTo>
                  <a:pt x="-15346" y="1444752"/>
                  <a:pt x="-1122" y="1600200"/>
                  <a:pt x="13102" y="1755648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F8063D3-46ED-28A3-F3A4-C12771894D7C}"/>
              </a:ext>
            </a:extLst>
          </p:cNvPr>
          <p:cNvSpPr/>
          <p:nvPr/>
        </p:nvSpPr>
        <p:spPr>
          <a:xfrm>
            <a:off x="4523232" y="3096768"/>
            <a:ext cx="743712" cy="1536192"/>
          </a:xfrm>
          <a:custGeom>
            <a:avLst/>
            <a:gdLst>
              <a:gd name="connsiteX0" fmla="*/ 0 w 743712"/>
              <a:gd name="connsiteY0" fmla="*/ 0 h 1536192"/>
              <a:gd name="connsiteX1" fmla="*/ 329184 w 743712"/>
              <a:gd name="connsiteY1" fmla="*/ 219456 h 1536192"/>
              <a:gd name="connsiteX2" fmla="*/ 280416 w 743712"/>
              <a:gd name="connsiteY2" fmla="*/ 1109472 h 1536192"/>
              <a:gd name="connsiteX3" fmla="*/ 268224 w 743712"/>
              <a:gd name="connsiteY3" fmla="*/ 1463040 h 1536192"/>
              <a:gd name="connsiteX4" fmla="*/ 743712 w 743712"/>
              <a:gd name="connsiteY4" fmla="*/ 1536192 h 153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3712" h="1536192">
                <a:moveTo>
                  <a:pt x="0" y="0"/>
                </a:moveTo>
                <a:cubicBezTo>
                  <a:pt x="141224" y="17272"/>
                  <a:pt x="282448" y="34544"/>
                  <a:pt x="329184" y="219456"/>
                </a:cubicBezTo>
                <a:cubicBezTo>
                  <a:pt x="375920" y="404368"/>
                  <a:pt x="290576" y="902208"/>
                  <a:pt x="280416" y="1109472"/>
                </a:cubicBezTo>
                <a:cubicBezTo>
                  <a:pt x="270256" y="1316736"/>
                  <a:pt x="191008" y="1391920"/>
                  <a:pt x="268224" y="1463040"/>
                </a:cubicBezTo>
                <a:cubicBezTo>
                  <a:pt x="345440" y="1534160"/>
                  <a:pt x="544576" y="1535176"/>
                  <a:pt x="743712" y="1536192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295EECA-F9F8-8927-4EBE-45EC544EE170}"/>
              </a:ext>
            </a:extLst>
          </p:cNvPr>
          <p:cNvCxnSpPr>
            <a:cxnSpLocks/>
          </p:cNvCxnSpPr>
          <p:nvPr/>
        </p:nvCxnSpPr>
        <p:spPr>
          <a:xfrm>
            <a:off x="5369828" y="3541603"/>
            <a:ext cx="0" cy="76163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AC462059-6427-42E6-F9F2-A1401C342D48}"/>
              </a:ext>
            </a:extLst>
          </p:cNvPr>
          <p:cNvSpPr/>
          <p:nvPr/>
        </p:nvSpPr>
        <p:spPr>
          <a:xfrm>
            <a:off x="3165920" y="3676486"/>
            <a:ext cx="1036587" cy="1273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2BDFF5-300E-7659-AE16-93CBFD3C49D0}"/>
              </a:ext>
            </a:extLst>
          </p:cNvPr>
          <p:cNvSpPr/>
          <p:nvPr/>
        </p:nvSpPr>
        <p:spPr>
          <a:xfrm>
            <a:off x="7296482" y="3700389"/>
            <a:ext cx="668524" cy="1564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BAB88B5A-F8B8-A95E-CC0E-A2D12CC91D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913" t="23639" r="8154" b="36017"/>
          <a:stretch/>
        </p:blipFill>
        <p:spPr>
          <a:xfrm>
            <a:off x="8384692" y="2441853"/>
            <a:ext cx="830344" cy="50893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862FB93-9DE8-D40F-7330-25B6DF7A2A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913" t="23639" r="8154" b="36017"/>
          <a:stretch/>
        </p:blipFill>
        <p:spPr>
          <a:xfrm>
            <a:off x="8384692" y="2932731"/>
            <a:ext cx="830344" cy="508932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38E9CBC-ED38-C8EC-0F0B-EE2783DAEF91}"/>
              </a:ext>
            </a:extLst>
          </p:cNvPr>
          <p:cNvCxnSpPr>
            <a:stCxn id="42" idx="0"/>
          </p:cNvCxnSpPr>
          <p:nvPr/>
        </p:nvCxnSpPr>
        <p:spPr>
          <a:xfrm flipH="1">
            <a:off x="8384692" y="2441853"/>
            <a:ext cx="41517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59DF5C9-645D-1EAF-7AC0-5FE53126029E}"/>
              </a:ext>
            </a:extLst>
          </p:cNvPr>
          <p:cNvCxnSpPr/>
          <p:nvPr/>
        </p:nvCxnSpPr>
        <p:spPr>
          <a:xfrm flipH="1">
            <a:off x="8384692" y="2950785"/>
            <a:ext cx="41517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767A3D2C-7B8B-3D0E-354B-2DB551FB1B6A}"/>
              </a:ext>
            </a:extLst>
          </p:cNvPr>
          <p:cNvSpPr/>
          <p:nvPr/>
        </p:nvSpPr>
        <p:spPr>
          <a:xfrm>
            <a:off x="8409471" y="2296561"/>
            <a:ext cx="708892" cy="12983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AFA7A1D-54BA-2A65-F1C6-055E9F3BF685}"/>
              </a:ext>
            </a:extLst>
          </p:cNvPr>
          <p:cNvCxnSpPr>
            <a:cxnSpLocks/>
          </p:cNvCxnSpPr>
          <p:nvPr/>
        </p:nvCxnSpPr>
        <p:spPr>
          <a:xfrm>
            <a:off x="8547334" y="1517530"/>
            <a:ext cx="0" cy="7790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DAE6D37D-0E58-FCFD-F844-1B2D0CC08557}"/>
              </a:ext>
            </a:extLst>
          </p:cNvPr>
          <p:cNvSpPr/>
          <p:nvPr/>
        </p:nvSpPr>
        <p:spPr>
          <a:xfrm>
            <a:off x="9618027" y="2346134"/>
            <a:ext cx="708892" cy="12983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5213CC3-2F60-46F1-E342-93F905EF2BA9}"/>
              </a:ext>
            </a:extLst>
          </p:cNvPr>
          <p:cNvSpPr txBox="1"/>
          <p:nvPr/>
        </p:nvSpPr>
        <p:spPr>
          <a:xfrm>
            <a:off x="8547334" y="1876983"/>
            <a:ext cx="727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Tri-state</a:t>
            </a:r>
          </a:p>
          <a:p>
            <a:r>
              <a:rPr lang="en-US" sz="1200" dirty="0"/>
              <a:t>Buffer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618AC15-F82D-E617-2345-539E18B8459E}"/>
              </a:ext>
            </a:extLst>
          </p:cNvPr>
          <p:cNvSpPr txBox="1"/>
          <p:nvPr/>
        </p:nvSpPr>
        <p:spPr>
          <a:xfrm>
            <a:off x="9631183" y="1884469"/>
            <a:ext cx="857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Motor</a:t>
            </a:r>
          </a:p>
          <a:p>
            <a:r>
              <a:rPr lang="en-US" sz="1200" dirty="0"/>
              <a:t>Controller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9E33850E-10F0-B954-FC46-256266791C3E}"/>
              </a:ext>
            </a:extLst>
          </p:cNvPr>
          <p:cNvCxnSpPr>
            <a:cxnSpLocks/>
            <a:endCxn id="50" idx="2"/>
          </p:cNvCxnSpPr>
          <p:nvPr/>
        </p:nvCxnSpPr>
        <p:spPr>
          <a:xfrm>
            <a:off x="4817106" y="1510682"/>
            <a:ext cx="5242784" cy="835452"/>
          </a:xfrm>
          <a:prstGeom prst="bentConnector4">
            <a:avLst>
              <a:gd name="adj1" fmla="val 1494"/>
              <a:gd name="adj2" fmla="val -34624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14BAB3B9-BFD6-ECD8-8BBA-6746AA0EB40A}"/>
              </a:ext>
            </a:extLst>
          </p:cNvPr>
          <p:cNvCxnSpPr>
            <a:cxnSpLocks/>
          </p:cNvCxnSpPr>
          <p:nvPr/>
        </p:nvCxnSpPr>
        <p:spPr>
          <a:xfrm flipV="1">
            <a:off x="8192276" y="3537750"/>
            <a:ext cx="1438907" cy="312377"/>
          </a:xfrm>
          <a:prstGeom prst="bentConnector3">
            <a:avLst>
              <a:gd name="adj1" fmla="val 83045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99183BE-59D6-BC88-5C14-2314D06AB200}"/>
              </a:ext>
            </a:extLst>
          </p:cNvPr>
          <p:cNvCxnSpPr>
            <a:cxnSpLocks/>
          </p:cNvCxnSpPr>
          <p:nvPr/>
        </p:nvCxnSpPr>
        <p:spPr>
          <a:xfrm>
            <a:off x="8192276" y="3513994"/>
            <a:ext cx="0" cy="31897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C5B7B77-6629-A554-D0F7-473A064B5892}"/>
              </a:ext>
            </a:extLst>
          </p:cNvPr>
          <p:cNvCxnSpPr>
            <a:cxnSpLocks/>
          </p:cNvCxnSpPr>
          <p:nvPr/>
        </p:nvCxnSpPr>
        <p:spPr>
          <a:xfrm>
            <a:off x="9213561" y="2762307"/>
            <a:ext cx="375183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B889A8A-AAB9-ECCB-ED2E-D3F02F55CA08}"/>
              </a:ext>
            </a:extLst>
          </p:cNvPr>
          <p:cNvCxnSpPr>
            <a:cxnSpLocks/>
          </p:cNvCxnSpPr>
          <p:nvPr/>
        </p:nvCxnSpPr>
        <p:spPr>
          <a:xfrm>
            <a:off x="9219424" y="3241338"/>
            <a:ext cx="375183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8D1325BA-0CA1-227D-26A8-ED8340FB3B80}"/>
              </a:ext>
            </a:extLst>
          </p:cNvPr>
          <p:cNvSpPr txBox="1"/>
          <p:nvPr/>
        </p:nvSpPr>
        <p:spPr>
          <a:xfrm>
            <a:off x="9067205" y="2561522"/>
            <a:ext cx="70884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On/Off  </a:t>
            </a:r>
          </a:p>
          <a:p>
            <a:r>
              <a:rPr lang="en-US" sz="1100" dirty="0"/>
              <a:t>   </a:t>
            </a:r>
          </a:p>
          <a:p>
            <a:r>
              <a:rPr lang="en-US" sz="1100" dirty="0" err="1"/>
              <a:t>Fwd</a:t>
            </a:r>
            <a:r>
              <a:rPr lang="en-US" sz="1100" dirty="0"/>
              <a:t>/Rev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A1AF90B-DE1A-2F95-18D6-96D9227E092E}"/>
              </a:ext>
            </a:extLst>
          </p:cNvPr>
          <p:cNvCxnSpPr>
            <a:cxnSpLocks/>
          </p:cNvCxnSpPr>
          <p:nvPr/>
        </p:nvCxnSpPr>
        <p:spPr>
          <a:xfrm flipV="1">
            <a:off x="10369035" y="2747084"/>
            <a:ext cx="1495086" cy="15223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0EA52C5-2A9F-8349-4542-D9CD045B614E}"/>
              </a:ext>
            </a:extLst>
          </p:cNvPr>
          <p:cNvCxnSpPr>
            <a:cxnSpLocks/>
          </p:cNvCxnSpPr>
          <p:nvPr/>
        </p:nvCxnSpPr>
        <p:spPr>
          <a:xfrm>
            <a:off x="10369035" y="3062993"/>
            <a:ext cx="1384053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252B185-C434-D403-63FF-0284E2536CF2}"/>
              </a:ext>
            </a:extLst>
          </p:cNvPr>
          <p:cNvSpPr txBox="1"/>
          <p:nvPr/>
        </p:nvSpPr>
        <p:spPr>
          <a:xfrm>
            <a:off x="11116331" y="2496604"/>
            <a:ext cx="49564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Left</a:t>
            </a:r>
          </a:p>
          <a:p>
            <a:endParaRPr lang="en-US" sz="1100" dirty="0"/>
          </a:p>
          <a:p>
            <a:r>
              <a:rPr lang="en-US" sz="1100" dirty="0"/>
              <a:t>Right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FA6D076-6238-68B5-496E-F0DCC41C73D9}"/>
              </a:ext>
            </a:extLst>
          </p:cNvPr>
          <p:cNvSpPr/>
          <p:nvPr/>
        </p:nvSpPr>
        <p:spPr>
          <a:xfrm rot="16200000">
            <a:off x="10384765" y="2867476"/>
            <a:ext cx="668524" cy="1564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1B75C6F-1C3D-31C0-A1A3-87AD58C801D6}"/>
              </a:ext>
            </a:extLst>
          </p:cNvPr>
          <p:cNvSpPr txBox="1"/>
          <p:nvPr/>
        </p:nvSpPr>
        <p:spPr>
          <a:xfrm>
            <a:off x="3212355" y="6013808"/>
            <a:ext cx="6575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DUT </a:t>
            </a:r>
          </a:p>
          <a:p>
            <a:r>
              <a:rPr lang="en-US" sz="1200" dirty="0"/>
              <a:t>Sensor</a:t>
            </a:r>
          </a:p>
          <a:p>
            <a:r>
              <a:rPr lang="en-US" sz="1200" dirty="0"/>
              <a:t>x4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4389FA1-FD33-257B-F484-B1C9A5336187}"/>
              </a:ext>
            </a:extLst>
          </p:cNvPr>
          <p:cNvSpPr txBox="1"/>
          <p:nvPr/>
        </p:nvSpPr>
        <p:spPr>
          <a:xfrm>
            <a:off x="5657418" y="6169915"/>
            <a:ext cx="8771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DataQ</a:t>
            </a:r>
            <a:r>
              <a:rPr lang="en-US" dirty="0"/>
              <a:t> </a:t>
            </a:r>
          </a:p>
          <a:p>
            <a:r>
              <a:rPr lang="en-US" sz="1200" dirty="0"/>
              <a:t>DI-2108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4ACD9FA-C892-BF6C-594E-5FFF0E40F275}"/>
              </a:ext>
            </a:extLst>
          </p:cNvPr>
          <p:cNvSpPr txBox="1"/>
          <p:nvPr/>
        </p:nvSpPr>
        <p:spPr>
          <a:xfrm>
            <a:off x="3192614" y="2226011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x4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DA367F73-387A-FCF3-E570-8D1FC22F7053}"/>
              </a:ext>
            </a:extLst>
          </p:cNvPr>
          <p:cNvCxnSpPr>
            <a:cxnSpLocks/>
          </p:cNvCxnSpPr>
          <p:nvPr/>
        </p:nvCxnSpPr>
        <p:spPr>
          <a:xfrm flipV="1">
            <a:off x="5575330" y="1544917"/>
            <a:ext cx="2972004" cy="2760850"/>
          </a:xfrm>
          <a:prstGeom prst="bentConnector3">
            <a:avLst>
              <a:gd name="adj1" fmla="val 621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360601C1-BBAF-EAAA-3751-26BB28CD490E}"/>
              </a:ext>
            </a:extLst>
          </p:cNvPr>
          <p:cNvSpPr/>
          <p:nvPr/>
        </p:nvSpPr>
        <p:spPr>
          <a:xfrm>
            <a:off x="4399543" y="3705657"/>
            <a:ext cx="1520939" cy="1273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1558E3-735F-DCD6-2C64-EDF0688100C8}"/>
              </a:ext>
            </a:extLst>
          </p:cNvPr>
          <p:cNvSpPr txBox="1"/>
          <p:nvPr/>
        </p:nvSpPr>
        <p:spPr>
          <a:xfrm>
            <a:off x="5217008" y="4283443"/>
            <a:ext cx="598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+5Vdc</a:t>
            </a:r>
          </a:p>
        </p:txBody>
      </p:sp>
    </p:spTree>
    <p:extLst>
      <p:ext uri="{BB962C8B-B14F-4D97-AF65-F5344CB8AC3E}">
        <p14:creationId xmlns:p14="http://schemas.microsoft.com/office/powerpoint/2010/main" val="781129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5EED2-12C0-7F98-FD72-A4D2D2834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835"/>
            <a:ext cx="10515600" cy="1325563"/>
          </a:xfrm>
        </p:spPr>
        <p:txBody>
          <a:bodyPr/>
          <a:lstStyle/>
          <a:p>
            <a:r>
              <a:rPr lang="en-US" dirty="0"/>
              <a:t>ATP Spec Table 1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0B4F8BF-668E-5D03-779C-AF48EDB83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166582"/>
              </p:ext>
            </p:extLst>
          </p:nvPr>
        </p:nvGraphicFramePr>
        <p:xfrm>
          <a:off x="1728537" y="1524398"/>
          <a:ext cx="4979504" cy="4869180"/>
        </p:xfrm>
        <a:graphic>
          <a:graphicData uri="http://schemas.openxmlformats.org/drawingml/2006/table">
            <a:tbl>
              <a:tblPr/>
              <a:tblGrid>
                <a:gridCol w="1244876">
                  <a:extLst>
                    <a:ext uri="{9D8B030D-6E8A-4147-A177-3AD203B41FA5}">
                      <a16:colId xmlns:a16="http://schemas.microsoft.com/office/drawing/2014/main" val="4277654679"/>
                    </a:ext>
                  </a:extLst>
                </a:gridCol>
                <a:gridCol w="1244876">
                  <a:extLst>
                    <a:ext uri="{9D8B030D-6E8A-4147-A177-3AD203B41FA5}">
                      <a16:colId xmlns:a16="http://schemas.microsoft.com/office/drawing/2014/main" val="4240543287"/>
                    </a:ext>
                  </a:extLst>
                </a:gridCol>
                <a:gridCol w="1244876">
                  <a:extLst>
                    <a:ext uri="{9D8B030D-6E8A-4147-A177-3AD203B41FA5}">
                      <a16:colId xmlns:a16="http://schemas.microsoft.com/office/drawing/2014/main" val="1370477344"/>
                    </a:ext>
                  </a:extLst>
                </a:gridCol>
                <a:gridCol w="1244876">
                  <a:extLst>
                    <a:ext uri="{9D8B030D-6E8A-4147-A177-3AD203B41FA5}">
                      <a16:colId xmlns:a16="http://schemas.microsoft.com/office/drawing/2014/main" val="16356494"/>
                    </a:ext>
                  </a:extLst>
                </a:gridCol>
              </a:tblGrid>
              <a:tr h="23819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Aohm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Lo</a:t>
                      </a:r>
                    </a:p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Aohm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Hi</a:t>
                      </a:r>
                    </a:p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 Fill Lo</a:t>
                      </a:r>
                    </a:p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 Fill Hi</a:t>
                      </a:r>
                    </a:p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5077223"/>
                  </a:ext>
                </a:extLst>
              </a:tr>
              <a:tr h="238191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38744"/>
                  </a:ext>
                </a:extLst>
              </a:tr>
              <a:tr h="238191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5029828"/>
                  </a:ext>
                </a:extLst>
              </a:tr>
              <a:tr h="238191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2849203"/>
                  </a:ext>
                </a:extLst>
              </a:tr>
              <a:tr h="238191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6.66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050744"/>
                  </a:ext>
                </a:extLst>
              </a:tr>
              <a:tr h="238191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2721039"/>
                  </a:ext>
                </a:extLst>
              </a:tr>
              <a:tr h="238191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5.66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5.76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346689"/>
                  </a:ext>
                </a:extLst>
              </a:tr>
              <a:tr h="238191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1846270"/>
                  </a:ext>
                </a:extLst>
              </a:tr>
              <a:tr h="238191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4.76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9656080"/>
                  </a:ext>
                </a:extLst>
              </a:tr>
              <a:tr h="238191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168817"/>
                  </a:ext>
                </a:extLst>
              </a:tr>
              <a:tr h="238191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989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661619"/>
                  </a:ext>
                </a:extLst>
              </a:tr>
              <a:tr h="238191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197553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01D5046-1184-4AE2-A9C2-BC0EDBA45606}"/>
              </a:ext>
            </a:extLst>
          </p:cNvPr>
          <p:cNvSpPr txBox="1"/>
          <p:nvPr/>
        </p:nvSpPr>
        <p:spPr>
          <a:xfrm rot="1555738">
            <a:off x="5483046" y="2919501"/>
            <a:ext cx="5372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</a:t>
            </a:r>
            <a:r>
              <a:rPr lang="en-US" sz="2000" baseline="-25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TH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4E93D5-3B76-CF44-006D-C893F367A46A}"/>
              </a:ext>
            </a:extLst>
          </p:cNvPr>
          <p:cNvCxnSpPr>
            <a:cxnSpLocks/>
          </p:cNvCxnSpPr>
          <p:nvPr/>
        </p:nvCxnSpPr>
        <p:spPr>
          <a:xfrm>
            <a:off x="5457575" y="2815035"/>
            <a:ext cx="668632" cy="37453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EB89A5-8C90-D364-E41C-5DBD74EDB27B}"/>
              </a:ext>
            </a:extLst>
          </p:cNvPr>
          <p:cNvCxnSpPr>
            <a:cxnSpLocks/>
          </p:cNvCxnSpPr>
          <p:nvPr/>
        </p:nvCxnSpPr>
        <p:spPr>
          <a:xfrm>
            <a:off x="5457575" y="2815035"/>
            <a:ext cx="718134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96A9E6F-4A7C-E8DF-8C11-800E4AA33ECB}"/>
              </a:ext>
            </a:extLst>
          </p:cNvPr>
          <p:cNvSpPr txBox="1"/>
          <p:nvPr/>
        </p:nvSpPr>
        <p:spPr>
          <a:xfrm>
            <a:off x="5438901" y="2475737"/>
            <a:ext cx="6490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L</a:t>
            </a:r>
            <a:r>
              <a:rPr lang="en-US" sz="2000" baseline="-25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SWZ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C159D2-71B7-D801-788E-0A478129334D}"/>
              </a:ext>
            </a:extLst>
          </p:cNvPr>
          <p:cNvSpPr txBox="1"/>
          <p:nvPr/>
        </p:nvSpPr>
        <p:spPr>
          <a:xfrm>
            <a:off x="1460490" y="2602191"/>
            <a:ext cx="10339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Current</a:t>
            </a:r>
          </a:p>
          <a:p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Next</a:t>
            </a:r>
            <a:endParaRPr lang="en-US" sz="2000" baseline="-25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973E91-F1F4-FB2E-A84A-F9B09A222B59}"/>
              </a:ext>
            </a:extLst>
          </p:cNvPr>
          <p:cNvSpPr txBox="1"/>
          <p:nvPr/>
        </p:nvSpPr>
        <p:spPr>
          <a:xfrm>
            <a:off x="1728537" y="6318425"/>
            <a:ext cx="912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Full   1088              1112               N/A                2.5                                     N/A                          N/A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6F985B2-7727-5037-EF4E-FC3079EFE4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796023"/>
              </p:ext>
            </p:extLst>
          </p:nvPr>
        </p:nvGraphicFramePr>
        <p:xfrm>
          <a:off x="7601519" y="1543240"/>
          <a:ext cx="3091046" cy="4869180"/>
        </p:xfrm>
        <a:graphic>
          <a:graphicData uri="http://schemas.openxmlformats.org/drawingml/2006/table">
            <a:tbl>
              <a:tblPr/>
              <a:tblGrid>
                <a:gridCol w="1386071">
                  <a:extLst>
                    <a:ext uri="{9D8B030D-6E8A-4147-A177-3AD203B41FA5}">
                      <a16:colId xmlns:a16="http://schemas.microsoft.com/office/drawing/2014/main" val="868993663"/>
                    </a:ext>
                  </a:extLst>
                </a:gridCol>
                <a:gridCol w="1704975">
                  <a:extLst>
                    <a:ext uri="{9D8B030D-6E8A-4147-A177-3AD203B41FA5}">
                      <a16:colId xmlns:a16="http://schemas.microsoft.com/office/drawing/2014/main" val="51108261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 Drain Lo</a:t>
                      </a:r>
                    </a:p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 Drain Hi</a:t>
                      </a:r>
                    </a:p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36379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24804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78674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31320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50127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68920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37221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1170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52526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07739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5106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4305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FBB9EB54-ACBA-4877-2DAF-F34B35282973}"/>
              </a:ext>
            </a:extLst>
          </p:cNvPr>
          <p:cNvSpPr txBox="1"/>
          <p:nvPr/>
        </p:nvSpPr>
        <p:spPr>
          <a:xfrm>
            <a:off x="7432447" y="2675792"/>
            <a:ext cx="1033937" cy="91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Next </a:t>
            </a:r>
          </a:p>
          <a:p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Current</a:t>
            </a:r>
          </a:p>
          <a:p>
            <a:endParaRPr lang="en-US" sz="2000" baseline="-25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74E1BE-E61A-42D1-A118-5D6044531726}"/>
              </a:ext>
            </a:extLst>
          </p:cNvPr>
          <p:cNvSpPr txBox="1"/>
          <p:nvPr/>
        </p:nvSpPr>
        <p:spPr>
          <a:xfrm rot="1555738">
            <a:off x="9420296" y="2629425"/>
            <a:ext cx="5372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</a:t>
            </a:r>
            <a:r>
              <a:rPr lang="en-US" sz="2000" baseline="-25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TH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FE5D872-8DF6-4043-C844-49B488B4FA37}"/>
              </a:ext>
            </a:extLst>
          </p:cNvPr>
          <p:cNvCxnSpPr>
            <a:cxnSpLocks/>
          </p:cNvCxnSpPr>
          <p:nvPr/>
        </p:nvCxnSpPr>
        <p:spPr>
          <a:xfrm>
            <a:off x="9325707" y="2875847"/>
            <a:ext cx="668632" cy="374533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A5C6EEB-A483-64FE-5BCA-827BC79B3F5B}"/>
              </a:ext>
            </a:extLst>
          </p:cNvPr>
          <p:cNvCxnSpPr>
            <a:cxnSpLocks/>
          </p:cNvCxnSpPr>
          <p:nvPr/>
        </p:nvCxnSpPr>
        <p:spPr>
          <a:xfrm>
            <a:off x="9246611" y="3268891"/>
            <a:ext cx="718134" cy="0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DB6EE92-380C-10D5-DE23-B63C88459772}"/>
              </a:ext>
            </a:extLst>
          </p:cNvPr>
          <p:cNvSpPr txBox="1"/>
          <p:nvPr/>
        </p:nvSpPr>
        <p:spPr>
          <a:xfrm>
            <a:off x="9273119" y="3188752"/>
            <a:ext cx="6490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L</a:t>
            </a:r>
            <a:r>
              <a:rPr lang="en-US" sz="2000" baseline="-25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SWZ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776EA4-31B7-5B38-9C37-29161CEC022D}"/>
              </a:ext>
            </a:extLst>
          </p:cNvPr>
          <p:cNvSpPr txBox="1"/>
          <p:nvPr/>
        </p:nvSpPr>
        <p:spPr>
          <a:xfrm>
            <a:off x="3081762" y="2538036"/>
            <a:ext cx="6122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L</a:t>
            </a:r>
            <a:r>
              <a:rPr lang="en-US" baseline="-25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SWP</a:t>
            </a:r>
          </a:p>
          <a:p>
            <a:r>
              <a:rPr lang="en-US" baseline="-25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= 150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0A10942-0CEA-920C-63BD-80F9117AF110}"/>
              </a:ext>
            </a:extLst>
          </p:cNvPr>
          <p:cNvCxnSpPr/>
          <p:nvPr/>
        </p:nvCxnSpPr>
        <p:spPr>
          <a:xfrm>
            <a:off x="5820215" y="2875847"/>
            <a:ext cx="0" cy="2857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DF649D6-CA7A-AC7B-4823-AA1C3A871298}"/>
              </a:ext>
            </a:extLst>
          </p:cNvPr>
          <p:cNvCxnSpPr/>
          <p:nvPr/>
        </p:nvCxnSpPr>
        <p:spPr>
          <a:xfrm>
            <a:off x="9606152" y="2911226"/>
            <a:ext cx="0" cy="2857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C03954E-6FC9-A529-C122-78C09F83C969}"/>
              </a:ext>
            </a:extLst>
          </p:cNvPr>
          <p:cNvSpPr txBox="1"/>
          <p:nvPr/>
        </p:nvSpPr>
        <p:spPr>
          <a:xfrm>
            <a:off x="1635395" y="1989961"/>
            <a:ext cx="9553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Empty     98                 102               N/A               N/A                                          8.5                     N/A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A1BFFAE6-DB67-0E4D-908D-85B7882477C3}"/>
              </a:ext>
            </a:extLst>
          </p:cNvPr>
          <p:cNvSpPr/>
          <p:nvPr/>
        </p:nvSpPr>
        <p:spPr>
          <a:xfrm>
            <a:off x="1711763" y="3542266"/>
            <a:ext cx="416292" cy="1623964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Level</a:t>
            </a:r>
          </a:p>
        </p:txBody>
      </p:sp>
      <p:sp>
        <p:nvSpPr>
          <p:cNvPr id="29" name="Arrow: Up 28">
            <a:extLst>
              <a:ext uri="{FF2B5EF4-FFF2-40B4-BE49-F238E27FC236}">
                <a16:creationId xmlns:a16="http://schemas.microsoft.com/office/drawing/2014/main" id="{C899D192-6850-8B28-5141-1A078E2748D9}"/>
              </a:ext>
            </a:extLst>
          </p:cNvPr>
          <p:cNvSpPr/>
          <p:nvPr/>
        </p:nvSpPr>
        <p:spPr>
          <a:xfrm>
            <a:off x="7598378" y="3852329"/>
            <a:ext cx="479508" cy="1705802"/>
          </a:xfrm>
          <a:prstGeom prst="up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Level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561D76F-E5BC-F78B-2FAC-C791791C15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981371"/>
              </p:ext>
            </p:extLst>
          </p:nvPr>
        </p:nvGraphicFramePr>
        <p:xfrm>
          <a:off x="140333" y="1495945"/>
          <a:ext cx="3123392" cy="5199060"/>
        </p:xfrm>
        <a:graphic>
          <a:graphicData uri="http://schemas.openxmlformats.org/drawingml/2006/table">
            <a:tbl>
              <a:tblPr/>
              <a:tblGrid>
                <a:gridCol w="780848">
                  <a:extLst>
                    <a:ext uri="{9D8B030D-6E8A-4147-A177-3AD203B41FA5}">
                      <a16:colId xmlns:a16="http://schemas.microsoft.com/office/drawing/2014/main" val="4277654679"/>
                    </a:ext>
                  </a:extLst>
                </a:gridCol>
                <a:gridCol w="780848">
                  <a:extLst>
                    <a:ext uri="{9D8B030D-6E8A-4147-A177-3AD203B41FA5}">
                      <a16:colId xmlns:a16="http://schemas.microsoft.com/office/drawing/2014/main" val="4240543287"/>
                    </a:ext>
                  </a:extLst>
                </a:gridCol>
                <a:gridCol w="780848">
                  <a:extLst>
                    <a:ext uri="{9D8B030D-6E8A-4147-A177-3AD203B41FA5}">
                      <a16:colId xmlns:a16="http://schemas.microsoft.com/office/drawing/2014/main" val="1370477344"/>
                    </a:ext>
                  </a:extLst>
                </a:gridCol>
                <a:gridCol w="780848">
                  <a:extLst>
                    <a:ext uri="{9D8B030D-6E8A-4147-A177-3AD203B41FA5}">
                      <a16:colId xmlns:a16="http://schemas.microsoft.com/office/drawing/2014/main" val="16356494"/>
                    </a:ext>
                  </a:extLst>
                </a:gridCol>
              </a:tblGrid>
              <a:tr h="749605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Index</a:t>
                      </a:r>
                    </a:p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5077223"/>
                  </a:ext>
                </a:extLst>
              </a:tr>
              <a:tr h="4449455"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</a:t>
                      </a:r>
                    </a:p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  <a:p>
                      <a:pPr algn="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38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5120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C8C43954-C313-0894-F67F-85714718D5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824760"/>
              </p:ext>
            </p:extLst>
          </p:nvPr>
        </p:nvGraphicFramePr>
        <p:xfrm>
          <a:off x="2151642" y="320840"/>
          <a:ext cx="831872" cy="5213681"/>
        </p:xfrm>
        <a:graphic>
          <a:graphicData uri="http://schemas.openxmlformats.org/drawingml/2006/table">
            <a:tbl>
              <a:tblPr/>
              <a:tblGrid>
                <a:gridCol w="831872">
                  <a:extLst>
                    <a:ext uri="{9D8B030D-6E8A-4147-A177-3AD203B41FA5}">
                      <a16:colId xmlns:a16="http://schemas.microsoft.com/office/drawing/2014/main" val="1563782451"/>
                    </a:ext>
                  </a:extLst>
                </a:gridCol>
              </a:tblGrid>
              <a:tr h="47397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7.910-8.010</a:t>
                      </a:r>
                    </a:p>
                  </a:txBody>
                  <a:tcPr marL="5817" marR="5817" marT="58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575826"/>
                  </a:ext>
                </a:extLst>
              </a:tr>
              <a:tr h="47397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7.460-7.560</a:t>
                      </a:r>
                    </a:p>
                  </a:txBody>
                  <a:tcPr marL="5817" marR="5817" marT="58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6354782"/>
                  </a:ext>
                </a:extLst>
              </a:tr>
              <a:tr h="47397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7.010-7.110</a:t>
                      </a:r>
                    </a:p>
                  </a:txBody>
                  <a:tcPr marL="5817" marR="5817" marT="58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439307"/>
                  </a:ext>
                </a:extLst>
              </a:tr>
              <a:tr h="47397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6.560-6.660</a:t>
                      </a:r>
                    </a:p>
                  </a:txBody>
                  <a:tcPr marL="5817" marR="5817" marT="58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6657320"/>
                  </a:ext>
                </a:extLst>
              </a:tr>
              <a:tr h="47397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6.110-6.210</a:t>
                      </a:r>
                    </a:p>
                  </a:txBody>
                  <a:tcPr marL="5817" marR="5817" marT="58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099495"/>
                  </a:ext>
                </a:extLst>
              </a:tr>
              <a:tr h="47397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5.660-5.760</a:t>
                      </a:r>
                    </a:p>
                  </a:txBody>
                  <a:tcPr marL="5817" marR="5817" marT="58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810137"/>
                  </a:ext>
                </a:extLst>
              </a:tr>
              <a:tr h="47397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5.210-5.310</a:t>
                      </a:r>
                    </a:p>
                  </a:txBody>
                  <a:tcPr marL="5817" marR="5817" marT="58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9818332"/>
                  </a:ext>
                </a:extLst>
              </a:tr>
              <a:tr h="47397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4.760-4.860</a:t>
                      </a:r>
                    </a:p>
                  </a:txBody>
                  <a:tcPr marL="5817" marR="5817" marT="58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7653496"/>
                  </a:ext>
                </a:extLst>
              </a:tr>
              <a:tr h="47397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4.310-4.410</a:t>
                      </a:r>
                    </a:p>
                  </a:txBody>
                  <a:tcPr marL="5817" marR="5817" marT="58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3925247"/>
                  </a:ext>
                </a:extLst>
              </a:tr>
              <a:tr h="47397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3.860-3.960</a:t>
                      </a:r>
                    </a:p>
                  </a:txBody>
                  <a:tcPr marL="5817" marR="5817" marT="58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760821"/>
                  </a:ext>
                </a:extLst>
              </a:tr>
              <a:tr h="473971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3.410-3.510</a:t>
                      </a:r>
                    </a:p>
                  </a:txBody>
                  <a:tcPr marL="5817" marR="5817" marT="581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040764"/>
                  </a:ext>
                </a:extLst>
              </a:tr>
            </a:tbl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1BE64E01-EC38-7217-A430-B8F5A524C522}"/>
              </a:ext>
            </a:extLst>
          </p:cNvPr>
          <p:cNvSpPr txBox="1"/>
          <p:nvPr/>
        </p:nvSpPr>
        <p:spPr>
          <a:xfrm>
            <a:off x="2482304" y="320840"/>
            <a:ext cx="569387" cy="5928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940"/>
              </a:lnSpc>
            </a:pPr>
            <a:r>
              <a:rPr lang="en-US" sz="1400" dirty="0"/>
              <a:t>100</a:t>
            </a:r>
          </a:p>
          <a:p>
            <a:pPr>
              <a:lnSpc>
                <a:spcPts val="1940"/>
              </a:lnSpc>
            </a:pPr>
            <a:endParaRPr lang="en-US" sz="1400" dirty="0"/>
          </a:p>
          <a:p>
            <a:pPr>
              <a:lnSpc>
                <a:spcPts val="1940"/>
              </a:lnSpc>
            </a:pPr>
            <a:r>
              <a:rPr lang="en-US" sz="1400" dirty="0"/>
              <a:t>100</a:t>
            </a:r>
          </a:p>
          <a:p>
            <a:pPr>
              <a:lnSpc>
                <a:spcPts val="1940"/>
              </a:lnSpc>
            </a:pPr>
            <a:endParaRPr lang="en-US" sz="1400" dirty="0"/>
          </a:p>
          <a:p>
            <a:pPr>
              <a:lnSpc>
                <a:spcPts val="1940"/>
              </a:lnSpc>
            </a:pPr>
            <a:r>
              <a:rPr lang="en-US" sz="1400" dirty="0"/>
              <a:t>200</a:t>
            </a:r>
          </a:p>
          <a:p>
            <a:pPr>
              <a:lnSpc>
                <a:spcPts val="1940"/>
              </a:lnSpc>
            </a:pPr>
            <a:endParaRPr lang="en-US" sz="1400" dirty="0"/>
          </a:p>
          <a:p>
            <a:pPr>
              <a:lnSpc>
                <a:spcPts val="1940"/>
              </a:lnSpc>
            </a:pPr>
            <a:r>
              <a:rPr lang="en-US" sz="1400" dirty="0"/>
              <a:t>300</a:t>
            </a:r>
          </a:p>
          <a:p>
            <a:pPr>
              <a:lnSpc>
                <a:spcPts val="1940"/>
              </a:lnSpc>
            </a:pPr>
            <a:endParaRPr lang="en-US" sz="1400" dirty="0"/>
          </a:p>
          <a:p>
            <a:pPr>
              <a:lnSpc>
                <a:spcPts val="1940"/>
              </a:lnSpc>
            </a:pPr>
            <a:r>
              <a:rPr lang="en-US" sz="1400" dirty="0"/>
              <a:t>400</a:t>
            </a:r>
          </a:p>
          <a:p>
            <a:pPr>
              <a:lnSpc>
                <a:spcPts val="1940"/>
              </a:lnSpc>
            </a:pPr>
            <a:endParaRPr lang="en-US" sz="1400" dirty="0"/>
          </a:p>
          <a:p>
            <a:pPr>
              <a:lnSpc>
                <a:spcPts val="1940"/>
              </a:lnSpc>
            </a:pPr>
            <a:r>
              <a:rPr lang="en-US" sz="1400" dirty="0"/>
              <a:t>500</a:t>
            </a:r>
          </a:p>
          <a:p>
            <a:pPr>
              <a:lnSpc>
                <a:spcPts val="1940"/>
              </a:lnSpc>
            </a:pPr>
            <a:endParaRPr lang="en-US" sz="1400" dirty="0"/>
          </a:p>
          <a:p>
            <a:pPr>
              <a:lnSpc>
                <a:spcPts val="1940"/>
              </a:lnSpc>
            </a:pPr>
            <a:r>
              <a:rPr lang="en-US" sz="1400" dirty="0"/>
              <a:t>600</a:t>
            </a:r>
          </a:p>
          <a:p>
            <a:pPr>
              <a:lnSpc>
                <a:spcPts val="1940"/>
              </a:lnSpc>
            </a:pPr>
            <a:endParaRPr lang="en-US" sz="1400" dirty="0"/>
          </a:p>
          <a:p>
            <a:pPr>
              <a:lnSpc>
                <a:spcPts val="1940"/>
              </a:lnSpc>
            </a:pPr>
            <a:r>
              <a:rPr lang="en-US" sz="1400" dirty="0"/>
              <a:t>700</a:t>
            </a:r>
          </a:p>
          <a:p>
            <a:pPr>
              <a:lnSpc>
                <a:spcPts val="1940"/>
              </a:lnSpc>
            </a:pPr>
            <a:endParaRPr lang="en-US" sz="1400" dirty="0"/>
          </a:p>
          <a:p>
            <a:pPr>
              <a:lnSpc>
                <a:spcPts val="1940"/>
              </a:lnSpc>
            </a:pPr>
            <a:r>
              <a:rPr lang="en-US" sz="1400" dirty="0"/>
              <a:t>800</a:t>
            </a:r>
          </a:p>
          <a:p>
            <a:pPr>
              <a:lnSpc>
                <a:spcPts val="1940"/>
              </a:lnSpc>
            </a:pPr>
            <a:endParaRPr lang="en-US" sz="1400" dirty="0"/>
          </a:p>
          <a:p>
            <a:pPr>
              <a:lnSpc>
                <a:spcPts val="1940"/>
              </a:lnSpc>
            </a:pPr>
            <a:r>
              <a:rPr lang="en-US" sz="1400" dirty="0"/>
              <a:t>900</a:t>
            </a:r>
          </a:p>
          <a:p>
            <a:pPr>
              <a:lnSpc>
                <a:spcPts val="1940"/>
              </a:lnSpc>
            </a:pPr>
            <a:endParaRPr lang="en-US" sz="1400" dirty="0"/>
          </a:p>
          <a:p>
            <a:pPr>
              <a:lnSpc>
                <a:spcPts val="1940"/>
              </a:lnSpc>
            </a:pPr>
            <a:r>
              <a:rPr lang="en-US" sz="1400" dirty="0"/>
              <a:t>1000</a:t>
            </a:r>
          </a:p>
          <a:p>
            <a:pPr>
              <a:lnSpc>
                <a:spcPts val="1940"/>
              </a:lnSpc>
            </a:pPr>
            <a:endParaRPr lang="en-US" sz="1400" dirty="0"/>
          </a:p>
          <a:p>
            <a:pPr>
              <a:lnSpc>
                <a:spcPts val="1940"/>
              </a:lnSpc>
            </a:pPr>
            <a:r>
              <a:rPr lang="en-US" sz="1400" dirty="0"/>
              <a:t>1100</a:t>
            </a:r>
          </a:p>
          <a:p>
            <a:pPr>
              <a:lnSpc>
                <a:spcPts val="1940"/>
              </a:lnSpc>
            </a:pPr>
            <a:endParaRPr lang="en-US" sz="1400" dirty="0"/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6369CDD7-6DFF-82FD-8381-167B2398F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465" y="624942"/>
            <a:ext cx="719390" cy="5285885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70CA820C-8273-FDDB-6353-9FED64673B33}"/>
              </a:ext>
            </a:extLst>
          </p:cNvPr>
          <p:cNvSpPr txBox="1"/>
          <p:nvPr/>
        </p:nvSpPr>
        <p:spPr>
          <a:xfrm>
            <a:off x="1459873" y="533209"/>
            <a:ext cx="678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Empty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3B2D2A7-155B-F051-BD69-55BFB5E38A15}"/>
              </a:ext>
            </a:extLst>
          </p:cNvPr>
          <p:cNvSpPr txBox="1"/>
          <p:nvPr/>
        </p:nvSpPr>
        <p:spPr>
          <a:xfrm>
            <a:off x="1555077" y="5291091"/>
            <a:ext cx="472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Full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30C4CD63-E490-8C01-7B1D-64BA78EF1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922" y="1054005"/>
            <a:ext cx="548688" cy="4153100"/>
          </a:xfrm>
          <a:prstGeom prst="rect">
            <a:avLst/>
          </a:prstGeom>
        </p:spPr>
      </p:pic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456DABB-DFCC-9551-203F-2C32D700FEAF}"/>
              </a:ext>
            </a:extLst>
          </p:cNvPr>
          <p:cNvCxnSpPr/>
          <p:nvPr/>
        </p:nvCxnSpPr>
        <p:spPr>
          <a:xfrm>
            <a:off x="2103514" y="5919537"/>
            <a:ext cx="65121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247F92B4-2C8E-66EB-F32B-A4153CDAC45E}"/>
              </a:ext>
            </a:extLst>
          </p:cNvPr>
          <p:cNvSpPr txBox="1"/>
          <p:nvPr/>
        </p:nvSpPr>
        <p:spPr>
          <a:xfrm>
            <a:off x="2482303" y="5996776"/>
            <a:ext cx="569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1100</a:t>
            </a:r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4C9DDAAC-FFEA-CDCA-C03C-AAE2605B2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395" y="809134"/>
            <a:ext cx="719390" cy="5285886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5CE450BC-6840-92F2-AF8D-DB957839D92E}"/>
              </a:ext>
            </a:extLst>
          </p:cNvPr>
          <p:cNvSpPr txBox="1"/>
          <p:nvPr/>
        </p:nvSpPr>
        <p:spPr>
          <a:xfrm>
            <a:off x="3860586" y="-18104"/>
            <a:ext cx="569387" cy="64162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940"/>
              </a:lnSpc>
            </a:pPr>
            <a:endParaRPr lang="en-US" sz="1400" dirty="0"/>
          </a:p>
          <a:p>
            <a:pPr>
              <a:lnSpc>
                <a:spcPts val="1940"/>
              </a:lnSpc>
            </a:pPr>
            <a:endParaRPr lang="en-US" sz="1400" dirty="0"/>
          </a:p>
          <a:p>
            <a:pPr>
              <a:lnSpc>
                <a:spcPts val="1940"/>
              </a:lnSpc>
            </a:pPr>
            <a:r>
              <a:rPr lang="en-US" sz="1400" dirty="0"/>
              <a:t>100</a:t>
            </a:r>
          </a:p>
          <a:p>
            <a:pPr>
              <a:lnSpc>
                <a:spcPts val="1940"/>
              </a:lnSpc>
            </a:pPr>
            <a:endParaRPr lang="en-US" sz="1400" dirty="0"/>
          </a:p>
          <a:p>
            <a:pPr>
              <a:lnSpc>
                <a:spcPts val="1940"/>
              </a:lnSpc>
            </a:pPr>
            <a:r>
              <a:rPr lang="en-US" sz="1400" dirty="0"/>
              <a:t>200</a:t>
            </a:r>
          </a:p>
          <a:p>
            <a:pPr>
              <a:lnSpc>
                <a:spcPts val="1940"/>
              </a:lnSpc>
            </a:pPr>
            <a:endParaRPr lang="en-US" sz="1400" dirty="0"/>
          </a:p>
          <a:p>
            <a:pPr>
              <a:lnSpc>
                <a:spcPts val="1940"/>
              </a:lnSpc>
            </a:pPr>
            <a:r>
              <a:rPr lang="en-US" sz="1400" dirty="0"/>
              <a:t>300</a:t>
            </a:r>
          </a:p>
          <a:p>
            <a:pPr>
              <a:lnSpc>
                <a:spcPts val="1940"/>
              </a:lnSpc>
            </a:pPr>
            <a:endParaRPr lang="en-US" sz="1400" dirty="0"/>
          </a:p>
          <a:p>
            <a:pPr>
              <a:lnSpc>
                <a:spcPts val="1940"/>
              </a:lnSpc>
            </a:pPr>
            <a:r>
              <a:rPr lang="en-US" sz="1400" dirty="0"/>
              <a:t>400</a:t>
            </a:r>
          </a:p>
          <a:p>
            <a:pPr>
              <a:lnSpc>
                <a:spcPts val="1940"/>
              </a:lnSpc>
            </a:pPr>
            <a:endParaRPr lang="en-US" sz="1400" dirty="0"/>
          </a:p>
          <a:p>
            <a:pPr>
              <a:lnSpc>
                <a:spcPts val="1940"/>
              </a:lnSpc>
            </a:pPr>
            <a:r>
              <a:rPr lang="en-US" sz="1400" dirty="0"/>
              <a:t>500</a:t>
            </a:r>
          </a:p>
          <a:p>
            <a:pPr>
              <a:lnSpc>
                <a:spcPts val="1940"/>
              </a:lnSpc>
            </a:pPr>
            <a:endParaRPr lang="en-US" sz="1400" dirty="0"/>
          </a:p>
          <a:p>
            <a:pPr>
              <a:lnSpc>
                <a:spcPts val="1940"/>
              </a:lnSpc>
            </a:pPr>
            <a:r>
              <a:rPr lang="en-US" sz="1400" dirty="0"/>
              <a:t>600</a:t>
            </a:r>
          </a:p>
          <a:p>
            <a:pPr>
              <a:lnSpc>
                <a:spcPts val="1940"/>
              </a:lnSpc>
            </a:pPr>
            <a:endParaRPr lang="en-US" sz="1400" dirty="0"/>
          </a:p>
          <a:p>
            <a:pPr>
              <a:lnSpc>
                <a:spcPts val="1940"/>
              </a:lnSpc>
            </a:pPr>
            <a:r>
              <a:rPr lang="en-US" sz="1400" dirty="0"/>
              <a:t>700</a:t>
            </a:r>
          </a:p>
          <a:p>
            <a:pPr>
              <a:lnSpc>
                <a:spcPts val="1940"/>
              </a:lnSpc>
            </a:pPr>
            <a:endParaRPr lang="en-US" sz="1400" dirty="0"/>
          </a:p>
          <a:p>
            <a:pPr>
              <a:lnSpc>
                <a:spcPts val="1940"/>
              </a:lnSpc>
            </a:pPr>
            <a:r>
              <a:rPr lang="en-US" sz="1400" dirty="0"/>
              <a:t>800</a:t>
            </a:r>
          </a:p>
          <a:p>
            <a:pPr>
              <a:lnSpc>
                <a:spcPts val="1940"/>
              </a:lnSpc>
            </a:pPr>
            <a:endParaRPr lang="en-US" sz="1400" dirty="0"/>
          </a:p>
          <a:p>
            <a:pPr>
              <a:lnSpc>
                <a:spcPts val="1940"/>
              </a:lnSpc>
            </a:pPr>
            <a:r>
              <a:rPr lang="en-US" sz="1400" dirty="0"/>
              <a:t>900</a:t>
            </a:r>
          </a:p>
          <a:p>
            <a:pPr>
              <a:lnSpc>
                <a:spcPts val="1940"/>
              </a:lnSpc>
            </a:pPr>
            <a:endParaRPr lang="en-US" sz="1400" dirty="0"/>
          </a:p>
          <a:p>
            <a:pPr>
              <a:lnSpc>
                <a:spcPts val="1940"/>
              </a:lnSpc>
            </a:pPr>
            <a:r>
              <a:rPr lang="en-US" sz="1400" dirty="0"/>
              <a:t>1000</a:t>
            </a:r>
          </a:p>
          <a:p>
            <a:pPr>
              <a:lnSpc>
                <a:spcPts val="1940"/>
              </a:lnSpc>
            </a:pPr>
            <a:endParaRPr lang="en-US" sz="1400" dirty="0"/>
          </a:p>
          <a:p>
            <a:pPr>
              <a:lnSpc>
                <a:spcPts val="1940"/>
              </a:lnSpc>
            </a:pPr>
            <a:r>
              <a:rPr lang="en-US" sz="1400" dirty="0"/>
              <a:t>1100</a:t>
            </a:r>
          </a:p>
          <a:p>
            <a:pPr>
              <a:lnSpc>
                <a:spcPts val="1940"/>
              </a:lnSpc>
            </a:pPr>
            <a:endParaRPr lang="en-US" sz="1400" dirty="0"/>
          </a:p>
          <a:p>
            <a:pPr>
              <a:lnSpc>
                <a:spcPts val="1940"/>
              </a:lnSpc>
            </a:pPr>
            <a:r>
              <a:rPr lang="en-US" sz="1400" dirty="0"/>
              <a:t>1100</a:t>
            </a:r>
          </a:p>
        </p:txBody>
      </p:sp>
      <p:graphicFrame>
        <p:nvGraphicFramePr>
          <p:cNvPr id="111" name="Table 110">
            <a:extLst>
              <a:ext uri="{FF2B5EF4-FFF2-40B4-BE49-F238E27FC236}">
                <a16:creationId xmlns:a16="http://schemas.microsoft.com/office/drawing/2014/main" id="{8954628E-74E0-81AA-BCE0-70C28032B9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882797"/>
              </p:ext>
            </p:extLst>
          </p:nvPr>
        </p:nvGraphicFramePr>
        <p:xfrm>
          <a:off x="3495395" y="475579"/>
          <a:ext cx="649885" cy="5285885"/>
        </p:xfrm>
        <a:graphic>
          <a:graphicData uri="http://schemas.openxmlformats.org/drawingml/2006/table">
            <a:tbl>
              <a:tblPr/>
              <a:tblGrid>
                <a:gridCol w="649885">
                  <a:extLst>
                    <a:ext uri="{9D8B030D-6E8A-4147-A177-3AD203B41FA5}">
                      <a16:colId xmlns:a16="http://schemas.microsoft.com/office/drawing/2014/main" val="329995898"/>
                    </a:ext>
                  </a:extLst>
                </a:gridCol>
              </a:tblGrid>
              <a:tr h="48053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7.550-7.650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9879219"/>
                  </a:ext>
                </a:extLst>
              </a:tr>
              <a:tr h="48053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7.100-7.200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6465517"/>
                  </a:ext>
                </a:extLst>
              </a:tr>
              <a:tr h="48053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6.650-6.750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4151907"/>
                  </a:ext>
                </a:extLst>
              </a:tr>
              <a:tr h="48053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6.200-6.300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0290924"/>
                  </a:ext>
                </a:extLst>
              </a:tr>
              <a:tr h="48053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5.750-5.850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2921681"/>
                  </a:ext>
                </a:extLst>
              </a:tr>
              <a:tr h="48053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5.300-5.400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937518"/>
                  </a:ext>
                </a:extLst>
              </a:tr>
              <a:tr h="48053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4.850-4.950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7605630"/>
                  </a:ext>
                </a:extLst>
              </a:tr>
              <a:tr h="48053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4.400-4.500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748840"/>
                  </a:ext>
                </a:extLst>
              </a:tr>
              <a:tr h="48053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3.950-4.050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007340"/>
                  </a:ext>
                </a:extLst>
              </a:tr>
              <a:tr h="48053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3.500-3.600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339174"/>
                  </a:ext>
                </a:extLst>
              </a:tr>
              <a:tr h="48053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3.050-3.150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7024356"/>
                  </a:ext>
                </a:extLst>
              </a:tr>
            </a:tbl>
          </a:graphicData>
        </a:graphic>
      </p:graphicFrame>
      <p:sp>
        <p:nvSpPr>
          <p:cNvPr id="112" name="Arrow: Down 111">
            <a:extLst>
              <a:ext uri="{FF2B5EF4-FFF2-40B4-BE49-F238E27FC236}">
                <a16:creationId xmlns:a16="http://schemas.microsoft.com/office/drawing/2014/main" id="{928C768B-3F39-093F-4CB1-9871395897B1}"/>
              </a:ext>
            </a:extLst>
          </p:cNvPr>
          <p:cNvSpPr/>
          <p:nvPr/>
        </p:nvSpPr>
        <p:spPr>
          <a:xfrm>
            <a:off x="1027611" y="1656802"/>
            <a:ext cx="435729" cy="147375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FILL</a:t>
            </a:r>
            <a:endParaRPr lang="en-US" dirty="0"/>
          </a:p>
        </p:txBody>
      </p:sp>
      <p:sp>
        <p:nvSpPr>
          <p:cNvPr id="113" name="Arrow: Up 112">
            <a:extLst>
              <a:ext uri="{FF2B5EF4-FFF2-40B4-BE49-F238E27FC236}">
                <a16:creationId xmlns:a16="http://schemas.microsoft.com/office/drawing/2014/main" id="{612EDA30-2D20-50CA-203D-7F1C0319CE60}"/>
              </a:ext>
            </a:extLst>
          </p:cNvPr>
          <p:cNvSpPr/>
          <p:nvPr/>
        </p:nvSpPr>
        <p:spPr>
          <a:xfrm>
            <a:off x="4337982" y="1656802"/>
            <a:ext cx="472996" cy="162850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DRAIN</a:t>
            </a:r>
          </a:p>
        </p:txBody>
      </p:sp>
    </p:spTree>
    <p:extLst>
      <p:ext uri="{BB962C8B-B14F-4D97-AF65-F5344CB8AC3E}">
        <p14:creationId xmlns:p14="http://schemas.microsoft.com/office/powerpoint/2010/main" val="1521592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4A50BE-8090-0096-C6EA-AF9CEF8892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0"/>
          <a:stretch/>
        </p:blipFill>
        <p:spPr>
          <a:xfrm>
            <a:off x="22575" y="183774"/>
            <a:ext cx="8227069" cy="32102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C3307C-F08E-3EA7-9029-E4F181EAD3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3"/>
          <a:stretch/>
        </p:blipFill>
        <p:spPr>
          <a:xfrm>
            <a:off x="-11291" y="3492391"/>
            <a:ext cx="8295900" cy="32754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7D76D9-0EFA-E071-BF34-09BD5678B977}"/>
              </a:ext>
            </a:extLst>
          </p:cNvPr>
          <p:cNvSpPr txBox="1"/>
          <p:nvPr/>
        </p:nvSpPr>
        <p:spPr>
          <a:xfrm rot="5400000">
            <a:off x="3809786" y="1599240"/>
            <a:ext cx="729687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100</a:t>
            </a:r>
          </a:p>
          <a:p>
            <a:endParaRPr lang="en-US" sz="2000" dirty="0"/>
          </a:p>
          <a:p>
            <a:r>
              <a:rPr lang="en-US" sz="2000" dirty="0"/>
              <a:t>100</a:t>
            </a:r>
          </a:p>
          <a:p>
            <a:endParaRPr lang="en-US" sz="2000" dirty="0"/>
          </a:p>
          <a:p>
            <a:r>
              <a:rPr lang="en-US" sz="2000" dirty="0"/>
              <a:t>200</a:t>
            </a:r>
          </a:p>
          <a:p>
            <a:endParaRPr lang="en-US" sz="2000" dirty="0"/>
          </a:p>
          <a:p>
            <a:r>
              <a:rPr lang="en-US" sz="2000" dirty="0"/>
              <a:t>300</a:t>
            </a:r>
          </a:p>
          <a:p>
            <a:endParaRPr lang="en-US" sz="2000" dirty="0"/>
          </a:p>
          <a:p>
            <a:r>
              <a:rPr lang="en-US" sz="2000" dirty="0"/>
              <a:t>400</a:t>
            </a:r>
          </a:p>
          <a:p>
            <a:endParaRPr lang="en-US" sz="2000" dirty="0"/>
          </a:p>
          <a:p>
            <a:r>
              <a:rPr lang="en-US" sz="2000" dirty="0"/>
              <a:t>500</a:t>
            </a:r>
          </a:p>
          <a:p>
            <a:endParaRPr lang="en-US" sz="2000" dirty="0"/>
          </a:p>
          <a:p>
            <a:r>
              <a:rPr lang="en-US" sz="2000" dirty="0"/>
              <a:t>600</a:t>
            </a:r>
          </a:p>
          <a:p>
            <a:endParaRPr lang="en-US" sz="2000" dirty="0"/>
          </a:p>
          <a:p>
            <a:r>
              <a:rPr lang="en-US" sz="2000" dirty="0"/>
              <a:t>700</a:t>
            </a:r>
          </a:p>
          <a:p>
            <a:endParaRPr lang="en-US" sz="2000" dirty="0"/>
          </a:p>
          <a:p>
            <a:r>
              <a:rPr lang="en-US" sz="2000" dirty="0"/>
              <a:t>800</a:t>
            </a:r>
          </a:p>
          <a:p>
            <a:endParaRPr lang="en-US" sz="2000" dirty="0"/>
          </a:p>
          <a:p>
            <a:r>
              <a:rPr lang="en-US" sz="2000" dirty="0"/>
              <a:t>900</a:t>
            </a:r>
          </a:p>
          <a:p>
            <a:endParaRPr lang="en-US" sz="2000" dirty="0"/>
          </a:p>
          <a:p>
            <a:r>
              <a:rPr lang="en-US" sz="2000" dirty="0"/>
              <a:t>1000</a:t>
            </a:r>
          </a:p>
          <a:p>
            <a:endParaRPr lang="en-US" sz="2000" dirty="0"/>
          </a:p>
          <a:p>
            <a:r>
              <a:rPr lang="en-US" sz="2000" dirty="0"/>
              <a:t>1100</a:t>
            </a:r>
          </a:p>
          <a:p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B7567D-E57D-2DAE-1107-657E45E38DDB}"/>
              </a:ext>
            </a:extLst>
          </p:cNvPr>
          <p:cNvSpPr txBox="1"/>
          <p:nvPr/>
        </p:nvSpPr>
        <p:spPr>
          <a:xfrm rot="5400000">
            <a:off x="3390688" y="-1322066"/>
            <a:ext cx="729687" cy="7171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100</a:t>
            </a:r>
          </a:p>
          <a:p>
            <a:endParaRPr lang="en-US" sz="2000" dirty="0"/>
          </a:p>
          <a:p>
            <a:r>
              <a:rPr lang="en-US" sz="2000" dirty="0"/>
              <a:t>200</a:t>
            </a:r>
          </a:p>
          <a:p>
            <a:endParaRPr lang="en-US" sz="2000" dirty="0"/>
          </a:p>
          <a:p>
            <a:r>
              <a:rPr lang="en-US" sz="2000" dirty="0"/>
              <a:t>300</a:t>
            </a:r>
          </a:p>
          <a:p>
            <a:endParaRPr lang="en-US" sz="2000" dirty="0"/>
          </a:p>
          <a:p>
            <a:r>
              <a:rPr lang="en-US" sz="2000" dirty="0"/>
              <a:t>400</a:t>
            </a:r>
          </a:p>
          <a:p>
            <a:endParaRPr lang="en-US" sz="2000" dirty="0"/>
          </a:p>
          <a:p>
            <a:r>
              <a:rPr lang="en-US" sz="2000" dirty="0"/>
              <a:t>500</a:t>
            </a:r>
          </a:p>
          <a:p>
            <a:endParaRPr lang="en-US" sz="2000" dirty="0"/>
          </a:p>
          <a:p>
            <a:r>
              <a:rPr lang="en-US" sz="2000" dirty="0"/>
              <a:t>600</a:t>
            </a:r>
          </a:p>
          <a:p>
            <a:endParaRPr lang="en-US" sz="2000" dirty="0"/>
          </a:p>
          <a:p>
            <a:r>
              <a:rPr lang="en-US" sz="2000" dirty="0"/>
              <a:t>700</a:t>
            </a:r>
          </a:p>
          <a:p>
            <a:endParaRPr lang="en-US" sz="2000" dirty="0"/>
          </a:p>
          <a:p>
            <a:r>
              <a:rPr lang="en-US" sz="2000" dirty="0"/>
              <a:t>800</a:t>
            </a:r>
          </a:p>
          <a:p>
            <a:endParaRPr lang="en-US" sz="2000" dirty="0"/>
          </a:p>
          <a:p>
            <a:r>
              <a:rPr lang="en-US" sz="2000" dirty="0"/>
              <a:t>900</a:t>
            </a:r>
          </a:p>
          <a:p>
            <a:endParaRPr lang="en-US" sz="2000" dirty="0"/>
          </a:p>
          <a:p>
            <a:r>
              <a:rPr lang="en-US" sz="2000" dirty="0"/>
              <a:t>1000</a:t>
            </a:r>
          </a:p>
          <a:p>
            <a:endParaRPr lang="en-US" sz="2000" dirty="0"/>
          </a:p>
          <a:p>
            <a:r>
              <a:rPr lang="en-US" sz="2000" dirty="0"/>
              <a:t>1100</a:t>
            </a:r>
          </a:p>
          <a:p>
            <a:endParaRPr lang="en-US" sz="2000" dirty="0"/>
          </a:p>
          <a:p>
            <a:r>
              <a:rPr lang="en-US" sz="2000" dirty="0"/>
              <a:t>1100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6CA6AF53-3D07-9F3A-FC0C-A536442BA43B}"/>
              </a:ext>
            </a:extLst>
          </p:cNvPr>
          <p:cNvCxnSpPr>
            <a:cxnSpLocks/>
          </p:cNvCxnSpPr>
          <p:nvPr/>
        </p:nvCxnSpPr>
        <p:spPr>
          <a:xfrm rot="10800000">
            <a:off x="6803529" y="5692143"/>
            <a:ext cx="1234158" cy="7353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80D8B64E-B999-0B9C-EAE6-D5C1461DBD68}"/>
              </a:ext>
            </a:extLst>
          </p:cNvPr>
          <p:cNvCxnSpPr>
            <a:cxnSpLocks/>
          </p:cNvCxnSpPr>
          <p:nvPr/>
        </p:nvCxnSpPr>
        <p:spPr>
          <a:xfrm rot="16200000" flipV="1">
            <a:off x="6199485" y="5107464"/>
            <a:ext cx="601715" cy="582346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9080C57-D854-D250-FFF2-D141C7C7ECC9}"/>
              </a:ext>
            </a:extLst>
          </p:cNvPr>
          <p:cNvCxnSpPr>
            <a:cxnSpLocks/>
          </p:cNvCxnSpPr>
          <p:nvPr/>
        </p:nvCxnSpPr>
        <p:spPr>
          <a:xfrm rot="10800000">
            <a:off x="4974730" y="4720591"/>
            <a:ext cx="1222429" cy="377191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Arrow: Left 10">
            <a:extLst>
              <a:ext uri="{FF2B5EF4-FFF2-40B4-BE49-F238E27FC236}">
                <a16:creationId xmlns:a16="http://schemas.microsoft.com/office/drawing/2014/main" id="{A09E7B86-9074-FF8B-B1D8-6523C38D3570}"/>
              </a:ext>
            </a:extLst>
          </p:cNvPr>
          <p:cNvSpPr/>
          <p:nvPr/>
        </p:nvSpPr>
        <p:spPr>
          <a:xfrm>
            <a:off x="2932772" y="3440552"/>
            <a:ext cx="1576302" cy="500263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 FILL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9C25BAF-27F7-2D0F-C85B-A3861D3CAF26}"/>
              </a:ext>
            </a:extLst>
          </p:cNvPr>
          <p:cNvSpPr/>
          <p:nvPr/>
        </p:nvSpPr>
        <p:spPr>
          <a:xfrm>
            <a:off x="3222579" y="112969"/>
            <a:ext cx="1502534" cy="51435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 DRAIN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F8CC080-A658-FB28-CB57-EA231C9A9133}"/>
              </a:ext>
            </a:extLst>
          </p:cNvPr>
          <p:cNvCxnSpPr>
            <a:cxnSpLocks/>
          </p:cNvCxnSpPr>
          <p:nvPr/>
        </p:nvCxnSpPr>
        <p:spPr>
          <a:xfrm rot="10800000">
            <a:off x="2658249" y="2079848"/>
            <a:ext cx="1188722" cy="387705"/>
          </a:xfrm>
          <a:prstGeom prst="bentConnector3">
            <a:avLst>
              <a:gd name="adj1" fmla="val 49038"/>
            </a:avLst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B505CEC5-83C3-6D34-58B4-B96425C490E9}"/>
              </a:ext>
            </a:extLst>
          </p:cNvPr>
          <p:cNvCxnSpPr>
            <a:cxnSpLocks/>
          </p:cNvCxnSpPr>
          <p:nvPr/>
        </p:nvCxnSpPr>
        <p:spPr>
          <a:xfrm rot="16200000" flipV="1">
            <a:off x="2054205" y="1495171"/>
            <a:ext cx="601715" cy="582346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C6E220F-E36D-2F70-9724-9829D4AFF883}"/>
              </a:ext>
            </a:extLst>
          </p:cNvPr>
          <p:cNvCxnSpPr>
            <a:cxnSpLocks/>
          </p:cNvCxnSpPr>
          <p:nvPr/>
        </p:nvCxnSpPr>
        <p:spPr>
          <a:xfrm rot="10800000">
            <a:off x="829450" y="1108298"/>
            <a:ext cx="1222429" cy="377191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117623E-E253-6D7C-6797-EFDABA2388DF}"/>
              </a:ext>
            </a:extLst>
          </p:cNvPr>
          <p:cNvCxnSpPr/>
          <p:nvPr/>
        </p:nvCxnSpPr>
        <p:spPr>
          <a:xfrm flipH="1">
            <a:off x="174129" y="1108298"/>
            <a:ext cx="65532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5033092-4954-0085-0B28-436C8116FA2A}"/>
              </a:ext>
            </a:extLst>
          </p:cNvPr>
          <p:cNvSpPr txBox="1"/>
          <p:nvPr/>
        </p:nvSpPr>
        <p:spPr>
          <a:xfrm>
            <a:off x="154304" y="720960"/>
            <a:ext cx="812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Full  |  10    |     9    |      8    |      7   |     6    |      5    |    4     |     3    |     2    |     1     |     0    | Empty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EE3805-23A0-664F-EB56-4B48110507B3}"/>
              </a:ext>
            </a:extLst>
          </p:cNvPr>
          <p:cNvSpPr txBox="1"/>
          <p:nvPr/>
        </p:nvSpPr>
        <p:spPr>
          <a:xfrm>
            <a:off x="214495" y="4061278"/>
            <a:ext cx="812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Full  |  10    |     9    |      8    |      7   |     6    |      5    |    4     |     3    |     2    |     1     |     0    | Empty 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B6D81F8B-AEE9-1A60-424A-342CA4C00455}"/>
              </a:ext>
            </a:extLst>
          </p:cNvPr>
          <p:cNvSpPr/>
          <p:nvPr/>
        </p:nvSpPr>
        <p:spPr>
          <a:xfrm>
            <a:off x="4974729" y="3481271"/>
            <a:ext cx="1285817" cy="424811"/>
          </a:xfrm>
          <a:prstGeom prst="wedgeRectCallout">
            <a:avLst>
              <a:gd name="adj1" fmla="val 87998"/>
              <a:gd name="adj2" fmla="val 21735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Switch Zone </a:t>
            </a:r>
          </a:p>
          <a:p>
            <a:pPr algn="ctr"/>
            <a:r>
              <a:rPr lang="en-US" sz="1400" dirty="0"/>
              <a:t>For N=1</a:t>
            </a:r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131E3123-55A5-F0AB-322A-850283468EDB}"/>
              </a:ext>
            </a:extLst>
          </p:cNvPr>
          <p:cNvSpPr/>
          <p:nvPr/>
        </p:nvSpPr>
        <p:spPr>
          <a:xfrm>
            <a:off x="6574091" y="3491830"/>
            <a:ext cx="1611345" cy="414252"/>
          </a:xfrm>
          <a:prstGeom prst="wedgeRectCallout">
            <a:avLst>
              <a:gd name="adj1" fmla="val -15186"/>
              <a:gd name="adj2" fmla="val 17612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Measure R Zone </a:t>
            </a:r>
          </a:p>
          <a:p>
            <a:pPr algn="ctr"/>
            <a:r>
              <a:rPr lang="en-US" sz="1400" dirty="0"/>
              <a:t> For N=1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013984-F463-FD5A-FF2D-0B11464276A1}"/>
              </a:ext>
            </a:extLst>
          </p:cNvPr>
          <p:cNvSpPr txBox="1"/>
          <p:nvPr/>
        </p:nvSpPr>
        <p:spPr>
          <a:xfrm>
            <a:off x="8296619" y="3440552"/>
            <a:ext cx="3719341" cy="23698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TEST RULES</a:t>
            </a:r>
          </a:p>
          <a:p>
            <a:pPr marL="166688" indent="-166688">
              <a:buFontTx/>
              <a:buAutoNum type="arabicPeriod"/>
            </a:pPr>
            <a:r>
              <a:rPr lang="en-US" sz="1200" dirty="0"/>
              <a:t>Resistor must be N.R at Switch Zone limit </a:t>
            </a:r>
            <a:r>
              <a:rPr lang="en-US" sz="1200" dirty="0" err="1"/>
              <a:t>N.Lo</a:t>
            </a:r>
            <a:endParaRPr lang="en-US" sz="1200" dirty="0"/>
          </a:p>
          <a:p>
            <a:endParaRPr lang="en-US" sz="1200" dirty="0"/>
          </a:p>
          <a:p>
            <a:r>
              <a:rPr lang="en-US" sz="1400" dirty="0"/>
              <a:t>TEST PROCEDURE NOTES</a:t>
            </a:r>
          </a:p>
          <a:p>
            <a:pPr marL="169863" indent="-169863">
              <a:buFont typeface="+mj-lt"/>
              <a:buAutoNum type="arabicPeriod"/>
            </a:pPr>
            <a:r>
              <a:rPr lang="en-US" sz="1200" dirty="0"/>
              <a:t>See Automated ATP Protocol State Diagram.</a:t>
            </a:r>
          </a:p>
          <a:p>
            <a:pPr marL="169863" indent="-169863">
              <a:buFont typeface="+mj-lt"/>
              <a:buAutoNum type="arabicPeriod"/>
            </a:pPr>
            <a:r>
              <a:rPr lang="en-US" sz="1200" dirty="0"/>
              <a:t>The order of resistors change N-1.R to N.R during fill phase and N+1.R to N.R during drain phase of test.</a:t>
            </a:r>
          </a:p>
          <a:p>
            <a:pPr marL="169863" indent="-169863">
              <a:buFont typeface="+mj-lt"/>
              <a:buAutoNum type="arabicPeriod"/>
            </a:pPr>
            <a:r>
              <a:rPr lang="en-US" sz="1200" dirty="0"/>
              <a:t>Level at which Switch transitions not part of ATP.</a:t>
            </a:r>
          </a:p>
          <a:p>
            <a:pPr marL="169863" indent="-169863">
              <a:buFont typeface="+mj-lt"/>
              <a:buAutoNum type="arabicPeriod"/>
            </a:pPr>
            <a:r>
              <a:rPr lang="en-US" sz="1200" dirty="0"/>
              <a:t>Resistor should be in spec in “Measure R Zone else log a warning to be investigated..</a:t>
            </a:r>
          </a:p>
          <a:p>
            <a:pPr marL="342900" indent="-342900">
              <a:buAutoNum type="arabicPeriod"/>
            </a:pPr>
            <a:endParaRPr lang="en-US" sz="1200" dirty="0"/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8DF2FF00-23EF-0E41-C18A-935E6D670271}"/>
              </a:ext>
            </a:extLst>
          </p:cNvPr>
          <p:cNvSpPr/>
          <p:nvPr/>
        </p:nvSpPr>
        <p:spPr>
          <a:xfrm>
            <a:off x="6581609" y="6283015"/>
            <a:ext cx="851464" cy="262346"/>
          </a:xfrm>
          <a:prstGeom prst="wedgeRectCallout">
            <a:avLst>
              <a:gd name="adj1" fmla="val -12309"/>
              <a:gd name="adj2" fmla="val -134448"/>
            </a:avLst>
          </a:prstGeom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1.Hi  (7.56)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FB7AE945-468E-28EF-76A9-4D635D5EA7E1}"/>
              </a:ext>
            </a:extLst>
          </p:cNvPr>
          <p:cNvSpPr/>
          <p:nvPr/>
        </p:nvSpPr>
        <p:spPr>
          <a:xfrm>
            <a:off x="5670268" y="6283641"/>
            <a:ext cx="851464" cy="262346"/>
          </a:xfrm>
          <a:prstGeom prst="wedgeRectCallout">
            <a:avLst>
              <a:gd name="adj1" fmla="val 77767"/>
              <a:gd name="adj2" fmla="val -126104"/>
            </a:avLst>
          </a:prstGeom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1.Lo (7.46)</a:t>
            </a:r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959625FA-8BBD-BAA4-E86C-197A98A3DB03}"/>
              </a:ext>
            </a:extLst>
          </p:cNvPr>
          <p:cNvSpPr/>
          <p:nvPr/>
        </p:nvSpPr>
        <p:spPr>
          <a:xfrm>
            <a:off x="7488170" y="6325280"/>
            <a:ext cx="851464" cy="262346"/>
          </a:xfrm>
          <a:prstGeom prst="wedgeRectCallout">
            <a:avLst>
              <a:gd name="adj1" fmla="val -74913"/>
              <a:gd name="adj2" fmla="val -181361"/>
            </a:avLst>
          </a:prstGeom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0.Lo (7.91)</a:t>
            </a:r>
          </a:p>
        </p:txBody>
      </p:sp>
      <p:sp>
        <p:nvSpPr>
          <p:cNvPr id="25" name="Arrow: Left 24">
            <a:extLst>
              <a:ext uri="{FF2B5EF4-FFF2-40B4-BE49-F238E27FC236}">
                <a16:creationId xmlns:a16="http://schemas.microsoft.com/office/drawing/2014/main" id="{9741F1BA-B96D-C68C-9202-0CDD377EFDF5}"/>
              </a:ext>
            </a:extLst>
          </p:cNvPr>
          <p:cNvSpPr/>
          <p:nvPr/>
        </p:nvSpPr>
        <p:spPr>
          <a:xfrm>
            <a:off x="8594646" y="6185089"/>
            <a:ext cx="1407308" cy="542728"/>
          </a:xfrm>
          <a:prstGeom prst="leftArrow">
            <a:avLst>
              <a:gd name="adj1" fmla="val 62480"/>
              <a:gd name="adj2" fmla="val 50000"/>
            </a:avLst>
          </a:prstGeom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Index Spec N= 1 Values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A375270-39F3-44BE-4BBA-DA5D39CDB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476" y="72172"/>
            <a:ext cx="3586301" cy="3140798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E1718A9-518A-5EA2-A165-0B902BBECE83}"/>
              </a:ext>
            </a:extLst>
          </p:cNvPr>
          <p:cNvCxnSpPr/>
          <p:nvPr/>
        </p:nvCxnSpPr>
        <p:spPr>
          <a:xfrm>
            <a:off x="5978376" y="5252978"/>
            <a:ext cx="425732" cy="0"/>
          </a:xfrm>
          <a:prstGeom prst="line">
            <a:avLst/>
          </a:prstGeom>
          <a:ln w="9525"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B8FFA65-9692-B766-413B-1AEB5D5226FE}"/>
              </a:ext>
            </a:extLst>
          </p:cNvPr>
          <p:cNvCxnSpPr/>
          <p:nvPr/>
        </p:nvCxnSpPr>
        <p:spPr>
          <a:xfrm>
            <a:off x="6566717" y="5564870"/>
            <a:ext cx="425732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8EBF055-E9A4-EE6E-A032-6A1A80F948B7}"/>
              </a:ext>
            </a:extLst>
          </p:cNvPr>
          <p:cNvSpPr txBox="1"/>
          <p:nvPr/>
        </p:nvSpPr>
        <p:spPr>
          <a:xfrm rot="16200000">
            <a:off x="329201" y="1976070"/>
            <a:ext cx="931665" cy="123111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  <p:txBody>
          <a:bodyPr wrap="none" tIns="0" bIns="0" rtlCol="0">
            <a:spAutoFit/>
          </a:bodyPr>
          <a:lstStyle/>
          <a:p>
            <a:r>
              <a:rPr lang="en-US" sz="800" b="1" dirty="0"/>
              <a:t>NO TRANSITION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C2BAAE-6307-7746-B8AF-1B2CD55E14AE}"/>
              </a:ext>
            </a:extLst>
          </p:cNvPr>
          <p:cNvSpPr txBox="1"/>
          <p:nvPr/>
        </p:nvSpPr>
        <p:spPr>
          <a:xfrm rot="16200000">
            <a:off x="7001071" y="5289514"/>
            <a:ext cx="931665" cy="1231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tIns="0" bIns="0" rtlCol="0">
            <a:spAutoFit/>
          </a:bodyPr>
          <a:lstStyle/>
          <a:p>
            <a:r>
              <a:rPr lang="en-US" sz="800" b="1" dirty="0"/>
              <a:t>NO TRANSITION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E6E94A-47E9-3FD0-8138-83FAAD7DF052}"/>
              </a:ext>
            </a:extLst>
          </p:cNvPr>
          <p:cNvSpPr txBox="1"/>
          <p:nvPr/>
        </p:nvSpPr>
        <p:spPr>
          <a:xfrm>
            <a:off x="112124" y="495673"/>
            <a:ext cx="1133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Drain INDEX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0A12DC-BBB0-0458-D477-4DCC5A838674}"/>
              </a:ext>
            </a:extLst>
          </p:cNvPr>
          <p:cNvSpPr txBox="1"/>
          <p:nvPr/>
        </p:nvSpPr>
        <p:spPr>
          <a:xfrm>
            <a:off x="154304" y="3812395"/>
            <a:ext cx="981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Fill INDEX</a:t>
            </a:r>
          </a:p>
        </p:txBody>
      </p:sp>
    </p:spTree>
    <p:extLst>
      <p:ext uri="{BB962C8B-B14F-4D97-AF65-F5344CB8AC3E}">
        <p14:creationId xmlns:p14="http://schemas.microsoft.com/office/powerpoint/2010/main" val="1108113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39796-F5C9-2A03-7F82-FDFA61F0C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14" y="148911"/>
            <a:ext cx="10515600" cy="532746"/>
          </a:xfrm>
        </p:spPr>
        <p:txBody>
          <a:bodyPr>
            <a:noAutofit/>
          </a:bodyPr>
          <a:lstStyle/>
          <a:p>
            <a:r>
              <a:rPr lang="en-US" sz="3200" dirty="0"/>
              <a:t>Automated ATP Protocol State Diagram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3A6482-1792-B90C-D2BC-CD9911B1D95C}"/>
              </a:ext>
            </a:extLst>
          </p:cNvPr>
          <p:cNvSpPr/>
          <p:nvPr/>
        </p:nvSpPr>
        <p:spPr>
          <a:xfrm>
            <a:off x="3514108" y="1322701"/>
            <a:ext cx="1315845" cy="31223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Goto EMPTY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89FAD7-6550-EE66-FFCE-7ECD9BCCD447}"/>
              </a:ext>
            </a:extLst>
          </p:cNvPr>
          <p:cNvSpPr/>
          <p:nvPr/>
        </p:nvSpPr>
        <p:spPr>
          <a:xfrm>
            <a:off x="3522587" y="1887700"/>
            <a:ext cx="1315845" cy="31223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Pre-Fill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F720A4-0407-26A4-6ACE-3D024281DE65}"/>
              </a:ext>
            </a:extLst>
          </p:cNvPr>
          <p:cNvSpPr/>
          <p:nvPr/>
        </p:nvSpPr>
        <p:spPr>
          <a:xfrm>
            <a:off x="3522586" y="2514725"/>
            <a:ext cx="1315845" cy="31223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Pre-Drain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A1AB14-88CE-5533-1D16-E334B4C429E1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4172031" y="1634935"/>
            <a:ext cx="8479" cy="2527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34132-5109-2BF1-4097-459F426B466B}"/>
              </a:ext>
            </a:extLst>
          </p:cNvPr>
          <p:cNvCxnSpPr/>
          <p:nvPr/>
        </p:nvCxnSpPr>
        <p:spPr>
          <a:xfrm>
            <a:off x="4002091" y="1718283"/>
            <a:ext cx="4460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4B5BDAB-A601-A378-B50A-1D78A4CD4F33}"/>
              </a:ext>
            </a:extLst>
          </p:cNvPr>
          <p:cNvSpPr txBox="1"/>
          <p:nvPr/>
        </p:nvSpPr>
        <p:spPr>
          <a:xfrm>
            <a:off x="4472693" y="1612174"/>
            <a:ext cx="781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Is EMPTY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2EDB41C-D1CA-CE94-10BC-D4E575A2703D}"/>
              </a:ext>
            </a:extLst>
          </p:cNvPr>
          <p:cNvCxnSpPr/>
          <p:nvPr/>
        </p:nvCxnSpPr>
        <p:spPr>
          <a:xfrm>
            <a:off x="4176792" y="2158464"/>
            <a:ext cx="0" cy="3388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FB194BA-2083-B4F1-B7BF-1635D1DCE348}"/>
              </a:ext>
            </a:extLst>
          </p:cNvPr>
          <p:cNvCxnSpPr/>
          <p:nvPr/>
        </p:nvCxnSpPr>
        <p:spPr>
          <a:xfrm>
            <a:off x="3998373" y="2327881"/>
            <a:ext cx="4460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EBF4E2B-9CB6-FCF5-E503-D7AC850E94D1}"/>
              </a:ext>
            </a:extLst>
          </p:cNvPr>
          <p:cNvSpPr txBox="1"/>
          <p:nvPr/>
        </p:nvSpPr>
        <p:spPr>
          <a:xfrm>
            <a:off x="4443901" y="2182345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Is FULL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A1ED5C1-E842-DF3F-7514-042BF087A011}"/>
              </a:ext>
            </a:extLst>
          </p:cNvPr>
          <p:cNvCxnSpPr/>
          <p:nvPr/>
        </p:nvCxnSpPr>
        <p:spPr>
          <a:xfrm>
            <a:off x="4154492" y="2849845"/>
            <a:ext cx="0" cy="3388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EF6659B-102C-276E-B13A-70307AE77784}"/>
              </a:ext>
            </a:extLst>
          </p:cNvPr>
          <p:cNvCxnSpPr/>
          <p:nvPr/>
        </p:nvCxnSpPr>
        <p:spPr>
          <a:xfrm>
            <a:off x="3976073" y="3019262"/>
            <a:ext cx="4460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66F03C5-5C22-C40B-160F-B44218861481}"/>
              </a:ext>
            </a:extLst>
          </p:cNvPr>
          <p:cNvSpPr txBox="1"/>
          <p:nvPr/>
        </p:nvSpPr>
        <p:spPr>
          <a:xfrm>
            <a:off x="4421601" y="2873726"/>
            <a:ext cx="781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Is EMPTY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BF9F6-CBF4-5AA4-AC44-47F7D12D8D25}"/>
              </a:ext>
            </a:extLst>
          </p:cNvPr>
          <p:cNvSpPr/>
          <p:nvPr/>
        </p:nvSpPr>
        <p:spPr>
          <a:xfrm>
            <a:off x="3496569" y="3178098"/>
            <a:ext cx="1315845" cy="50180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Init Record</a:t>
            </a:r>
          </a:p>
          <a:p>
            <a:pPr algn="ctr"/>
            <a:r>
              <a:rPr lang="en-US" sz="1400" dirty="0"/>
              <a:t>N=1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A065CAA-DFDC-26F6-D315-F4B17DD57D09}"/>
              </a:ext>
            </a:extLst>
          </p:cNvPr>
          <p:cNvCxnSpPr/>
          <p:nvPr/>
        </p:nvCxnSpPr>
        <p:spPr>
          <a:xfrm>
            <a:off x="4128475" y="3660257"/>
            <a:ext cx="0" cy="3388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8256C6-AFE9-9B4B-3CC5-D11573E9D901}"/>
              </a:ext>
            </a:extLst>
          </p:cNvPr>
          <p:cNvCxnSpPr/>
          <p:nvPr/>
        </p:nvCxnSpPr>
        <p:spPr>
          <a:xfrm>
            <a:off x="3950056" y="3829674"/>
            <a:ext cx="4460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27C093A-F477-581D-FBA2-83DB1172BE41}"/>
              </a:ext>
            </a:extLst>
          </p:cNvPr>
          <p:cNvSpPr txBox="1"/>
          <p:nvPr/>
        </p:nvSpPr>
        <p:spPr>
          <a:xfrm>
            <a:off x="4395584" y="3684138"/>
            <a:ext cx="639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READY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9273C3E-4F37-287D-D878-E9ABFD8E88ED}"/>
              </a:ext>
            </a:extLst>
          </p:cNvPr>
          <p:cNvSpPr/>
          <p:nvPr/>
        </p:nvSpPr>
        <p:spPr>
          <a:xfrm>
            <a:off x="3496569" y="3992397"/>
            <a:ext cx="1315845" cy="31223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Load Spec 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BDCD35A-0964-BB73-4B57-46D73A3D8756}"/>
              </a:ext>
            </a:extLst>
          </p:cNvPr>
          <p:cNvCxnSpPr/>
          <p:nvPr/>
        </p:nvCxnSpPr>
        <p:spPr>
          <a:xfrm>
            <a:off x="4128475" y="4274352"/>
            <a:ext cx="0" cy="3388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81011C8-B973-5784-855D-63D0516C7023}"/>
              </a:ext>
            </a:extLst>
          </p:cNvPr>
          <p:cNvCxnSpPr/>
          <p:nvPr/>
        </p:nvCxnSpPr>
        <p:spPr>
          <a:xfrm>
            <a:off x="3950056" y="4443769"/>
            <a:ext cx="4460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9589CAD-D7AD-C744-1B3C-87C39DBA9D1C}"/>
              </a:ext>
            </a:extLst>
          </p:cNvPr>
          <p:cNvSpPr txBox="1"/>
          <p:nvPr/>
        </p:nvSpPr>
        <p:spPr>
          <a:xfrm>
            <a:off x="4395584" y="4298233"/>
            <a:ext cx="639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READY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50563D1-2C40-953C-8836-377951768D2B}"/>
              </a:ext>
            </a:extLst>
          </p:cNvPr>
          <p:cNvSpPr/>
          <p:nvPr/>
        </p:nvSpPr>
        <p:spPr>
          <a:xfrm>
            <a:off x="3404225" y="4589305"/>
            <a:ext cx="1470472" cy="49369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SP = </a:t>
            </a:r>
            <a:r>
              <a:rPr lang="en-US" sz="1400" dirty="0" err="1"/>
              <a:t>N.Hi</a:t>
            </a:r>
            <a:r>
              <a:rPr lang="en-US" sz="1400" dirty="0"/>
              <a:t> (</a:t>
            </a:r>
            <a:r>
              <a:rPr lang="en-US" sz="1400" dirty="0" err="1"/>
              <a:t>N.Lo</a:t>
            </a:r>
            <a:r>
              <a:rPr lang="en-US" sz="1400" dirty="0"/>
              <a:t>)</a:t>
            </a:r>
          </a:p>
          <a:p>
            <a:pPr algn="ctr"/>
            <a:r>
              <a:rPr lang="en-US" sz="1400" dirty="0"/>
              <a:t>Resist in N.R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5202363-0481-0E7A-21CA-02E44789F076}"/>
              </a:ext>
            </a:extLst>
          </p:cNvPr>
          <p:cNvCxnSpPr>
            <a:cxnSpLocks/>
            <a:stCxn id="29" idx="2"/>
            <a:endCxn id="33" idx="0"/>
          </p:cNvCxnSpPr>
          <p:nvPr/>
        </p:nvCxnSpPr>
        <p:spPr>
          <a:xfrm flipH="1">
            <a:off x="4126404" y="5082997"/>
            <a:ext cx="13057" cy="3820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53CBB72-7175-610B-D57B-6BD209ED5C75}"/>
              </a:ext>
            </a:extLst>
          </p:cNvPr>
          <p:cNvCxnSpPr/>
          <p:nvPr/>
        </p:nvCxnSpPr>
        <p:spPr>
          <a:xfrm>
            <a:off x="3916086" y="5267597"/>
            <a:ext cx="4460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3D2B2ED-521B-1358-C7C4-B0C83BF61CB7}"/>
              </a:ext>
            </a:extLst>
          </p:cNvPr>
          <p:cNvSpPr txBox="1"/>
          <p:nvPr/>
        </p:nvSpPr>
        <p:spPr>
          <a:xfrm>
            <a:off x="4369180" y="5097040"/>
            <a:ext cx="8855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Level = SP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6E3F6E8-DDD0-59D1-2980-20561B4C8D80}"/>
              </a:ext>
            </a:extLst>
          </p:cNvPr>
          <p:cNvSpPr/>
          <p:nvPr/>
        </p:nvSpPr>
        <p:spPr>
          <a:xfrm>
            <a:off x="3468481" y="5465063"/>
            <a:ext cx="1315845" cy="31223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SP=</a:t>
            </a:r>
            <a:r>
              <a:rPr lang="en-US" sz="1400" dirty="0" err="1"/>
              <a:t>SwP</a:t>
            </a:r>
            <a:endParaRPr lang="en-US" sz="14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913C154-AAFD-9439-F9EC-B9ACFEC9CE1A}"/>
              </a:ext>
            </a:extLst>
          </p:cNvPr>
          <p:cNvCxnSpPr/>
          <p:nvPr/>
        </p:nvCxnSpPr>
        <p:spPr>
          <a:xfrm>
            <a:off x="4100387" y="5800183"/>
            <a:ext cx="0" cy="3388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9C68CF2-BEAC-A193-3FCB-9AEABAD035D3}"/>
              </a:ext>
            </a:extLst>
          </p:cNvPr>
          <p:cNvCxnSpPr/>
          <p:nvPr/>
        </p:nvCxnSpPr>
        <p:spPr>
          <a:xfrm>
            <a:off x="3921968" y="5969600"/>
            <a:ext cx="4460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D4A56E6-1057-CEBE-F325-2143B3FB305A}"/>
              </a:ext>
            </a:extLst>
          </p:cNvPr>
          <p:cNvSpPr txBox="1"/>
          <p:nvPr/>
        </p:nvSpPr>
        <p:spPr>
          <a:xfrm>
            <a:off x="4367496" y="5824064"/>
            <a:ext cx="853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Level = SP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10C2EEF-9B6D-5E06-99B6-D5CC81E935D6}"/>
              </a:ext>
            </a:extLst>
          </p:cNvPr>
          <p:cNvSpPr txBox="1"/>
          <p:nvPr/>
        </p:nvSpPr>
        <p:spPr>
          <a:xfrm>
            <a:off x="8484551" y="876038"/>
            <a:ext cx="3375635" cy="5262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u="sng" dirty="0"/>
              <a:t>KEY</a:t>
            </a:r>
          </a:p>
          <a:p>
            <a:r>
              <a:rPr lang="en-US" sz="1200" dirty="0"/>
              <a:t>SP      Set Point</a:t>
            </a:r>
          </a:p>
          <a:p>
            <a:pPr marL="457200" indent="-457200"/>
            <a:r>
              <a:rPr lang="en-US" sz="1200" dirty="0" err="1"/>
              <a:t>SwP</a:t>
            </a:r>
            <a:r>
              <a:rPr lang="en-US" sz="1200" dirty="0"/>
              <a:t>  Switch Point defined as </a:t>
            </a:r>
            <a:r>
              <a:rPr lang="en-US" sz="1200" dirty="0" err="1"/>
              <a:t>N.Lo</a:t>
            </a:r>
            <a:r>
              <a:rPr lang="en-US" sz="1200" dirty="0"/>
              <a:t> for Fill and </a:t>
            </a:r>
            <a:r>
              <a:rPr lang="en-US" sz="1200" dirty="0" err="1"/>
              <a:t>N.Hi</a:t>
            </a:r>
            <a:r>
              <a:rPr lang="en-US" sz="1200" dirty="0"/>
              <a:t> for drain, specified in Table 1. </a:t>
            </a:r>
          </a:p>
          <a:p>
            <a:r>
              <a:rPr lang="en-US" sz="1200" dirty="0"/>
              <a:t>N        Row number from ATP Spec:</a:t>
            </a:r>
          </a:p>
          <a:p>
            <a:r>
              <a:rPr lang="en-US" sz="1200" dirty="0"/>
              <a:t>             10 rows </a:t>
            </a:r>
            <a:r>
              <a:rPr lang="en-US" sz="1200" dirty="0" err="1"/>
              <a:t>ChA</a:t>
            </a:r>
            <a:r>
              <a:rPr lang="en-US" sz="1200" dirty="0"/>
              <a:t> Fill</a:t>
            </a:r>
          </a:p>
          <a:p>
            <a:r>
              <a:rPr lang="en-US" sz="1200" dirty="0"/>
              <a:t>             11 rows of ChB Fill</a:t>
            </a:r>
          </a:p>
          <a:p>
            <a:r>
              <a:rPr lang="en-US" sz="1200" dirty="0"/>
              <a:t>             11 rows </a:t>
            </a:r>
            <a:r>
              <a:rPr lang="en-US" sz="1200" dirty="0" err="1"/>
              <a:t>ChA</a:t>
            </a:r>
            <a:r>
              <a:rPr lang="en-US" sz="1200" dirty="0"/>
              <a:t> Drain</a:t>
            </a:r>
          </a:p>
          <a:p>
            <a:r>
              <a:rPr lang="en-US" sz="1200" dirty="0"/>
              <a:t>             10 rows ChB Drain</a:t>
            </a:r>
          </a:p>
          <a:p>
            <a:r>
              <a:rPr lang="en-US" sz="1200" dirty="0" err="1"/>
              <a:t>N.Lo</a:t>
            </a:r>
            <a:r>
              <a:rPr lang="en-US" sz="1200" dirty="0"/>
              <a:t>  Low Transition limit  for Fill</a:t>
            </a:r>
          </a:p>
          <a:p>
            <a:r>
              <a:rPr lang="en-US" sz="1200" dirty="0" err="1"/>
              <a:t>N.Hi</a:t>
            </a:r>
            <a:r>
              <a:rPr lang="en-US" sz="1200" dirty="0"/>
              <a:t>   High Transition limit for Drain</a:t>
            </a:r>
          </a:p>
          <a:p>
            <a:r>
              <a:rPr lang="en-US" sz="1200" dirty="0"/>
              <a:t>N.R     Resistance +/- Tolerance</a:t>
            </a:r>
          </a:p>
          <a:p>
            <a:r>
              <a:rPr lang="en-US" sz="1200" dirty="0"/>
              <a:t>T           Stabilization wait time (3 sec??)</a:t>
            </a:r>
          </a:p>
          <a:p>
            <a:r>
              <a:rPr lang="en-US" sz="1200" b="1" dirty="0"/>
              <a:t>States  </a:t>
            </a:r>
            <a:r>
              <a:rPr lang="en-US" sz="1200" dirty="0"/>
              <a:t>are indicated in boxes.</a:t>
            </a:r>
          </a:p>
          <a:p>
            <a:r>
              <a:rPr lang="en-US" sz="1200" b="1" dirty="0"/>
              <a:t>Transitions  </a:t>
            </a:r>
            <a:r>
              <a:rPr lang="en-US" sz="1200" dirty="0"/>
              <a:t>indicated by line are the event enabling progression to the next state.</a:t>
            </a:r>
          </a:p>
          <a:p>
            <a:endParaRPr lang="en-US" sz="1200" b="1" u="sng" dirty="0"/>
          </a:p>
          <a:p>
            <a:r>
              <a:rPr lang="en-US" sz="1200" b="1" u="sng" dirty="0"/>
              <a:t>Intent of ATP Procedure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Drive the oil level to Switch Point limit  of the next switch zone.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Wait t seconds for the system to stabilize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Measure resistance, verify it has switched.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If Any point fails to switch at </a:t>
            </a:r>
            <a:r>
              <a:rPr lang="en-US" sz="1200" dirty="0" err="1"/>
              <a:t>SwP</a:t>
            </a:r>
            <a:r>
              <a:rPr lang="en-US" sz="1200" dirty="0"/>
              <a:t>, then the part fails</a:t>
            </a:r>
          </a:p>
          <a:p>
            <a:endParaRPr lang="en-US" sz="1200" dirty="0"/>
          </a:p>
          <a:p>
            <a:r>
              <a:rPr lang="en-US" sz="1200" dirty="0"/>
              <a:t>Level and Resistance measurements are collected at 50ms sample rate for post test diagnostic analysis and are NOT part of ATP.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C0B1DCA-C1A6-7B8A-BB37-9538F8653D64}"/>
              </a:ext>
            </a:extLst>
          </p:cNvPr>
          <p:cNvSpPr/>
          <p:nvPr/>
        </p:nvSpPr>
        <p:spPr>
          <a:xfrm>
            <a:off x="6332407" y="1338875"/>
            <a:ext cx="1315845" cy="31223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Delay T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92F3936-A2EA-B899-7C28-697E38F91F53}"/>
              </a:ext>
            </a:extLst>
          </p:cNvPr>
          <p:cNvCxnSpPr>
            <a:cxnSpLocks/>
          </p:cNvCxnSpPr>
          <p:nvPr/>
        </p:nvCxnSpPr>
        <p:spPr>
          <a:xfrm>
            <a:off x="7028296" y="1651109"/>
            <a:ext cx="0" cy="337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15996FC-9A77-9B2B-1A62-8301DA56D766}"/>
              </a:ext>
            </a:extLst>
          </p:cNvPr>
          <p:cNvCxnSpPr>
            <a:cxnSpLocks/>
          </p:cNvCxnSpPr>
          <p:nvPr/>
        </p:nvCxnSpPr>
        <p:spPr>
          <a:xfrm>
            <a:off x="6805272" y="1843412"/>
            <a:ext cx="4460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5162A67E-AA51-62CB-28A1-91F5E3689F3E}"/>
              </a:ext>
            </a:extLst>
          </p:cNvPr>
          <p:cNvSpPr txBox="1"/>
          <p:nvPr/>
        </p:nvSpPr>
        <p:spPr>
          <a:xfrm>
            <a:off x="7210123" y="1697876"/>
            <a:ext cx="1079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Timer expired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866A451-3F24-55B1-5F83-4C72BA0F5A2F}"/>
              </a:ext>
            </a:extLst>
          </p:cNvPr>
          <p:cNvSpPr/>
          <p:nvPr/>
        </p:nvSpPr>
        <p:spPr>
          <a:xfrm>
            <a:off x="6268038" y="1988949"/>
            <a:ext cx="1444583" cy="33883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Log Resistance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7BDDF57-2A84-33B4-74D1-EE32F3858373}"/>
              </a:ext>
            </a:extLst>
          </p:cNvPr>
          <p:cNvCxnSpPr>
            <a:cxnSpLocks/>
          </p:cNvCxnSpPr>
          <p:nvPr/>
        </p:nvCxnSpPr>
        <p:spPr>
          <a:xfrm>
            <a:off x="7021015" y="2320869"/>
            <a:ext cx="14562" cy="4378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198D9D1-D5EC-CDF6-32B1-32DF6F0A29A3}"/>
              </a:ext>
            </a:extLst>
          </p:cNvPr>
          <p:cNvCxnSpPr>
            <a:cxnSpLocks/>
          </p:cNvCxnSpPr>
          <p:nvPr/>
        </p:nvCxnSpPr>
        <p:spPr>
          <a:xfrm>
            <a:off x="6805272" y="2515746"/>
            <a:ext cx="4460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B25C6D5-6EEF-DE75-5B5F-5BFAFAF521F9}"/>
              </a:ext>
            </a:extLst>
          </p:cNvPr>
          <p:cNvSpPr txBox="1"/>
          <p:nvPr/>
        </p:nvSpPr>
        <p:spPr>
          <a:xfrm>
            <a:off x="7236412" y="2326849"/>
            <a:ext cx="1121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Resist in N.R</a:t>
            </a:r>
          </a:p>
          <a:p>
            <a:r>
              <a:rPr lang="en-US" sz="1200" dirty="0"/>
              <a:t>OR Err Logged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5784E93-FC91-5F81-6520-C13A083A27F4}"/>
              </a:ext>
            </a:extLst>
          </p:cNvPr>
          <p:cNvCxnSpPr>
            <a:cxnSpLocks/>
          </p:cNvCxnSpPr>
          <p:nvPr/>
        </p:nvCxnSpPr>
        <p:spPr>
          <a:xfrm>
            <a:off x="7028296" y="3015816"/>
            <a:ext cx="0" cy="3388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9B3BCCD4-7E3C-E76A-CF59-564B57AF0778}"/>
              </a:ext>
            </a:extLst>
          </p:cNvPr>
          <p:cNvSpPr/>
          <p:nvPr/>
        </p:nvSpPr>
        <p:spPr>
          <a:xfrm>
            <a:off x="6332407" y="3349386"/>
            <a:ext cx="1315845" cy="31223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N &gt; 42</a:t>
            </a:r>
          </a:p>
        </p:txBody>
      </p: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3A8C80E3-9411-4B70-9B4A-B2E879B41CFF}"/>
              </a:ext>
            </a:extLst>
          </p:cNvPr>
          <p:cNvCxnSpPr>
            <a:cxnSpLocks/>
            <a:stCxn id="68" idx="1"/>
            <a:endCxn id="25" idx="3"/>
          </p:cNvCxnSpPr>
          <p:nvPr/>
        </p:nvCxnSpPr>
        <p:spPr>
          <a:xfrm rot="10800000" flipV="1">
            <a:off x="4812415" y="3505502"/>
            <a:ext cx="1519993" cy="64301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B3C43423-44C1-95EA-27C7-D09B21508020}"/>
              </a:ext>
            </a:extLst>
          </p:cNvPr>
          <p:cNvSpPr/>
          <p:nvPr/>
        </p:nvSpPr>
        <p:spPr>
          <a:xfrm>
            <a:off x="411881" y="2914870"/>
            <a:ext cx="1315845" cy="31223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Log Error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DDC625CF-D27C-C72F-4360-6BAED2881711}"/>
              </a:ext>
            </a:extLst>
          </p:cNvPr>
          <p:cNvSpPr/>
          <p:nvPr/>
        </p:nvSpPr>
        <p:spPr>
          <a:xfrm>
            <a:off x="658139" y="3435385"/>
            <a:ext cx="823328" cy="33125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Next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A9544FE-3299-48A0-D37E-0DDDBE5011EE}"/>
              </a:ext>
            </a:extLst>
          </p:cNvPr>
          <p:cNvSpPr/>
          <p:nvPr/>
        </p:nvSpPr>
        <p:spPr>
          <a:xfrm>
            <a:off x="899144" y="2337980"/>
            <a:ext cx="341319" cy="35884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BF4419A-DCA4-EC58-9BC6-EEBDBDFA03D7}"/>
              </a:ext>
            </a:extLst>
          </p:cNvPr>
          <p:cNvSpPr/>
          <p:nvPr/>
        </p:nvSpPr>
        <p:spPr>
          <a:xfrm>
            <a:off x="2705726" y="5146822"/>
            <a:ext cx="341319" cy="35884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3D018FB-3FE9-6976-A7B1-5256CE46B203}"/>
              </a:ext>
            </a:extLst>
          </p:cNvPr>
          <p:cNvCxnSpPr>
            <a:cxnSpLocks/>
          </p:cNvCxnSpPr>
          <p:nvPr/>
        </p:nvCxnSpPr>
        <p:spPr>
          <a:xfrm>
            <a:off x="1065904" y="2696827"/>
            <a:ext cx="0" cy="2180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8C975A1-9DB3-8A2D-FB1F-C35989F20BCA}"/>
              </a:ext>
            </a:extLst>
          </p:cNvPr>
          <p:cNvCxnSpPr>
            <a:cxnSpLocks/>
          </p:cNvCxnSpPr>
          <p:nvPr/>
        </p:nvCxnSpPr>
        <p:spPr>
          <a:xfrm flipH="1">
            <a:off x="1069528" y="3227104"/>
            <a:ext cx="1" cy="2082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01074512-2553-D43A-980C-61149D019515}"/>
              </a:ext>
            </a:extLst>
          </p:cNvPr>
          <p:cNvCxnSpPr>
            <a:cxnSpLocks/>
            <a:endCxn id="80" idx="6"/>
          </p:cNvCxnSpPr>
          <p:nvPr/>
        </p:nvCxnSpPr>
        <p:spPr>
          <a:xfrm rot="10800000" flipV="1">
            <a:off x="3047046" y="4967398"/>
            <a:ext cx="467063" cy="35884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DC9EC5B-52B5-78CD-2077-F97C6A75419E}"/>
              </a:ext>
            </a:extLst>
          </p:cNvPr>
          <p:cNvCxnSpPr>
            <a:cxnSpLocks/>
          </p:cNvCxnSpPr>
          <p:nvPr/>
        </p:nvCxnSpPr>
        <p:spPr>
          <a:xfrm>
            <a:off x="3049465" y="5109487"/>
            <a:ext cx="36679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AA8F6E5E-2211-9020-99C4-3540E6A66184}"/>
              </a:ext>
            </a:extLst>
          </p:cNvPr>
          <p:cNvSpPr txBox="1"/>
          <p:nvPr/>
        </p:nvSpPr>
        <p:spPr>
          <a:xfrm>
            <a:off x="2649741" y="4670929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 out </a:t>
            </a:r>
          </a:p>
          <a:p>
            <a:r>
              <a:rPr lang="en-US" sz="1200" dirty="0"/>
              <a:t>of spec</a:t>
            </a:r>
          </a:p>
          <a:p>
            <a:endParaRPr lang="en-US" sz="1200" dirty="0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571D4FC-4E69-B981-5BB3-2E4005E960EE}"/>
              </a:ext>
            </a:extLst>
          </p:cNvPr>
          <p:cNvCxnSpPr>
            <a:cxnSpLocks/>
          </p:cNvCxnSpPr>
          <p:nvPr/>
        </p:nvCxnSpPr>
        <p:spPr>
          <a:xfrm>
            <a:off x="7021246" y="5090955"/>
            <a:ext cx="14100" cy="4549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8EFEBAB1-EB9C-EC82-A2E0-DA91EDBADB52}"/>
              </a:ext>
            </a:extLst>
          </p:cNvPr>
          <p:cNvCxnSpPr>
            <a:cxnSpLocks/>
          </p:cNvCxnSpPr>
          <p:nvPr/>
        </p:nvCxnSpPr>
        <p:spPr>
          <a:xfrm>
            <a:off x="6805272" y="5319895"/>
            <a:ext cx="4460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432CD181-DE4C-B1D8-6CE6-192F4F47959D}"/>
              </a:ext>
            </a:extLst>
          </p:cNvPr>
          <p:cNvSpPr txBox="1"/>
          <p:nvPr/>
        </p:nvSpPr>
        <p:spPr>
          <a:xfrm>
            <a:off x="7209866" y="5099047"/>
            <a:ext cx="1053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Save &amp; Close</a:t>
            </a:r>
          </a:p>
          <a:p>
            <a:pPr algn="ctr"/>
            <a:r>
              <a:rPr lang="en-US" sz="1200" dirty="0"/>
              <a:t>Record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7607237-F3F2-72DF-5DEB-0863DB1A109C}"/>
              </a:ext>
            </a:extLst>
          </p:cNvPr>
          <p:cNvSpPr/>
          <p:nvPr/>
        </p:nvSpPr>
        <p:spPr>
          <a:xfrm>
            <a:off x="6154378" y="4008021"/>
            <a:ext cx="1719635" cy="108293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8925" lvl="1"/>
            <a:r>
              <a:rPr lang="en-US" sz="1400" dirty="0"/>
              <a:t>If Errors</a:t>
            </a:r>
          </a:p>
          <a:p>
            <a:pPr marL="288925" lvl="1"/>
            <a:r>
              <a:rPr lang="en-US" sz="1400" dirty="0"/>
              <a:t>     FAIL</a:t>
            </a:r>
          </a:p>
          <a:p>
            <a:pPr marL="288925" lvl="1"/>
            <a:r>
              <a:rPr lang="en-US" sz="1400" dirty="0"/>
              <a:t>Else</a:t>
            </a:r>
          </a:p>
          <a:p>
            <a:pPr marL="288925" lvl="1"/>
            <a:r>
              <a:rPr lang="en-US" sz="1400" dirty="0"/>
              <a:t>     PASS</a:t>
            </a:r>
          </a:p>
          <a:p>
            <a:pPr marL="288925" lvl="1"/>
            <a:r>
              <a:rPr lang="en-US" sz="1400" dirty="0"/>
              <a:t>Record Results</a:t>
            </a:r>
          </a:p>
        </p:txBody>
      </p:sp>
      <p:sp>
        <p:nvSpPr>
          <p:cNvPr id="115" name="Flowchart: Terminator 114">
            <a:extLst>
              <a:ext uri="{FF2B5EF4-FFF2-40B4-BE49-F238E27FC236}">
                <a16:creationId xmlns:a16="http://schemas.microsoft.com/office/drawing/2014/main" id="{7428040A-310E-FB21-7DEC-44DA2B3C008D}"/>
              </a:ext>
            </a:extLst>
          </p:cNvPr>
          <p:cNvSpPr/>
          <p:nvPr/>
        </p:nvSpPr>
        <p:spPr>
          <a:xfrm>
            <a:off x="6617057" y="5545941"/>
            <a:ext cx="822478" cy="312234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Stop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1B1ACD84-2995-0365-B8AB-75740FF191CD}"/>
              </a:ext>
            </a:extLst>
          </p:cNvPr>
          <p:cNvSpPr/>
          <p:nvPr/>
        </p:nvSpPr>
        <p:spPr>
          <a:xfrm>
            <a:off x="331814" y="5170129"/>
            <a:ext cx="1315845" cy="31223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E-Stop Pump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C8C1B9D9-3BBD-7D17-7918-41A464AB23B5}"/>
              </a:ext>
            </a:extLst>
          </p:cNvPr>
          <p:cNvSpPr/>
          <p:nvPr/>
        </p:nvSpPr>
        <p:spPr>
          <a:xfrm>
            <a:off x="801293" y="4586370"/>
            <a:ext cx="378669" cy="35884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050" dirty="0"/>
              <a:t>Any</a:t>
            </a: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F45A78D2-613B-82B9-439C-15B96FC214D4}"/>
              </a:ext>
            </a:extLst>
          </p:cNvPr>
          <p:cNvCxnSpPr>
            <a:cxnSpLocks/>
            <a:stCxn id="128" idx="4"/>
            <a:endCxn id="126" idx="0"/>
          </p:cNvCxnSpPr>
          <p:nvPr/>
        </p:nvCxnSpPr>
        <p:spPr>
          <a:xfrm flipH="1">
            <a:off x="989737" y="4945217"/>
            <a:ext cx="891" cy="2249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1E555E61-FB55-8A5C-EF17-1925E58D546C}"/>
              </a:ext>
            </a:extLst>
          </p:cNvPr>
          <p:cNvCxnSpPr>
            <a:cxnSpLocks/>
            <a:stCxn id="126" idx="2"/>
          </p:cNvCxnSpPr>
          <p:nvPr/>
        </p:nvCxnSpPr>
        <p:spPr>
          <a:xfrm>
            <a:off x="989737" y="5482363"/>
            <a:ext cx="10075" cy="2749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60DB2085-8C7D-C16B-B0EB-E05542F65150}"/>
              </a:ext>
            </a:extLst>
          </p:cNvPr>
          <p:cNvCxnSpPr/>
          <p:nvPr/>
        </p:nvCxnSpPr>
        <p:spPr>
          <a:xfrm>
            <a:off x="864902" y="5034147"/>
            <a:ext cx="4246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69B6072C-AFD1-E590-7FA2-FFD7395E4962}"/>
              </a:ext>
            </a:extLst>
          </p:cNvPr>
          <p:cNvSpPr txBox="1"/>
          <p:nvPr/>
        </p:nvSpPr>
        <p:spPr>
          <a:xfrm>
            <a:off x="1221450" y="4768452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Level Out</a:t>
            </a:r>
          </a:p>
          <a:p>
            <a:r>
              <a:rPr lang="en-US" sz="1200" dirty="0"/>
              <a:t> of bounds</a:t>
            </a:r>
          </a:p>
        </p:txBody>
      </p:sp>
      <p:sp>
        <p:nvSpPr>
          <p:cNvPr id="137" name="Flowchart: Terminator 136">
            <a:extLst>
              <a:ext uri="{FF2B5EF4-FFF2-40B4-BE49-F238E27FC236}">
                <a16:creationId xmlns:a16="http://schemas.microsoft.com/office/drawing/2014/main" id="{6CE96539-7E12-15CD-FD98-5DD726D0AA4B}"/>
              </a:ext>
            </a:extLst>
          </p:cNvPr>
          <p:cNvSpPr/>
          <p:nvPr/>
        </p:nvSpPr>
        <p:spPr>
          <a:xfrm>
            <a:off x="631696" y="5735493"/>
            <a:ext cx="688070" cy="312234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Stop</a:t>
            </a:r>
          </a:p>
        </p:txBody>
      </p:sp>
      <p:sp>
        <p:nvSpPr>
          <p:cNvPr id="138" name="Flowchart: Terminator 137">
            <a:extLst>
              <a:ext uri="{FF2B5EF4-FFF2-40B4-BE49-F238E27FC236}">
                <a16:creationId xmlns:a16="http://schemas.microsoft.com/office/drawing/2014/main" id="{5F5BFF7F-E49D-815A-1913-103B09935C2F}"/>
              </a:ext>
            </a:extLst>
          </p:cNvPr>
          <p:cNvSpPr/>
          <p:nvPr/>
        </p:nvSpPr>
        <p:spPr>
          <a:xfrm>
            <a:off x="3765971" y="875497"/>
            <a:ext cx="822478" cy="312234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</a:t>
            </a: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21BDD958-F688-BB16-7110-8E5DBC98A29F}"/>
              </a:ext>
            </a:extLst>
          </p:cNvPr>
          <p:cNvCxnSpPr>
            <a:cxnSpLocks/>
            <a:stCxn id="138" idx="2"/>
            <a:endCxn id="4" idx="0"/>
          </p:cNvCxnSpPr>
          <p:nvPr/>
        </p:nvCxnSpPr>
        <p:spPr>
          <a:xfrm flipH="1">
            <a:off x="4172031" y="1187731"/>
            <a:ext cx="5179" cy="134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Oval 142">
            <a:extLst>
              <a:ext uri="{FF2B5EF4-FFF2-40B4-BE49-F238E27FC236}">
                <a16:creationId xmlns:a16="http://schemas.microsoft.com/office/drawing/2014/main" id="{71ED41C6-E2CB-CB70-A484-6AEC9EA2A5D6}"/>
              </a:ext>
            </a:extLst>
          </p:cNvPr>
          <p:cNvSpPr/>
          <p:nvPr/>
        </p:nvSpPr>
        <p:spPr>
          <a:xfrm>
            <a:off x="3929727" y="6116946"/>
            <a:ext cx="341319" cy="35884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90548C30-E8EA-5FAD-E0F3-5FE1AECA79F3}"/>
              </a:ext>
            </a:extLst>
          </p:cNvPr>
          <p:cNvSpPr/>
          <p:nvPr/>
        </p:nvSpPr>
        <p:spPr>
          <a:xfrm>
            <a:off x="6819670" y="800393"/>
            <a:ext cx="341319" cy="35884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CF43A89-587D-B49B-1506-925AFBF01D9D}"/>
              </a:ext>
            </a:extLst>
          </p:cNvPr>
          <p:cNvCxnSpPr>
            <a:cxnSpLocks/>
          </p:cNvCxnSpPr>
          <p:nvPr/>
        </p:nvCxnSpPr>
        <p:spPr>
          <a:xfrm flipH="1">
            <a:off x="7020613" y="1231363"/>
            <a:ext cx="15367" cy="913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Speech Bubble: Rectangle with Corners Rounded 149">
            <a:extLst>
              <a:ext uri="{FF2B5EF4-FFF2-40B4-BE49-F238E27FC236}">
                <a16:creationId xmlns:a16="http://schemas.microsoft.com/office/drawing/2014/main" id="{6E7EF13C-DAE3-7AC6-1444-51A5CC7B543A}"/>
              </a:ext>
            </a:extLst>
          </p:cNvPr>
          <p:cNvSpPr/>
          <p:nvPr/>
        </p:nvSpPr>
        <p:spPr>
          <a:xfrm>
            <a:off x="1902846" y="3611721"/>
            <a:ext cx="1354002" cy="646331"/>
          </a:xfrm>
          <a:prstGeom prst="wedgeRoundRectCallout">
            <a:avLst>
              <a:gd name="adj1" fmla="val 23844"/>
              <a:gd name="adj2" fmla="val 123602"/>
              <a:gd name="adj3" fmla="val 16667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000" dirty="0"/>
              <a:t>Measurement R Zone; Out of Spec logged as warning  NOT ATP Data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86811F76-8EDC-33AB-1F37-AF2D7BA94B52}"/>
              </a:ext>
            </a:extLst>
          </p:cNvPr>
          <p:cNvSpPr txBox="1"/>
          <p:nvPr/>
        </p:nvSpPr>
        <p:spPr>
          <a:xfrm>
            <a:off x="1264300" y="5460268"/>
            <a:ext cx="723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Indicate</a:t>
            </a:r>
          </a:p>
          <a:p>
            <a:r>
              <a:rPr lang="en-US" sz="1200" dirty="0"/>
              <a:t>Fault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0F8BD8B1-D331-7BD9-CF0A-FF018463BD06}"/>
              </a:ext>
            </a:extLst>
          </p:cNvPr>
          <p:cNvCxnSpPr/>
          <p:nvPr/>
        </p:nvCxnSpPr>
        <p:spPr>
          <a:xfrm>
            <a:off x="836826" y="5595627"/>
            <a:ext cx="4246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8" name="Oval 157">
            <a:extLst>
              <a:ext uri="{FF2B5EF4-FFF2-40B4-BE49-F238E27FC236}">
                <a16:creationId xmlns:a16="http://schemas.microsoft.com/office/drawing/2014/main" id="{DEA4BE64-D93B-79CE-8ECC-70642A57B3B0}"/>
              </a:ext>
            </a:extLst>
          </p:cNvPr>
          <p:cNvSpPr/>
          <p:nvPr/>
        </p:nvSpPr>
        <p:spPr>
          <a:xfrm>
            <a:off x="5485560" y="2443031"/>
            <a:ext cx="341319" cy="35884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159" name="Connector: Elbow 158">
            <a:extLst>
              <a:ext uri="{FF2B5EF4-FFF2-40B4-BE49-F238E27FC236}">
                <a16:creationId xmlns:a16="http://schemas.microsoft.com/office/drawing/2014/main" id="{FEA1F811-B506-2019-0DBA-758D19DDEF5C}"/>
              </a:ext>
            </a:extLst>
          </p:cNvPr>
          <p:cNvCxnSpPr>
            <a:cxnSpLocks/>
            <a:endCxn id="158" idx="6"/>
          </p:cNvCxnSpPr>
          <p:nvPr/>
        </p:nvCxnSpPr>
        <p:spPr>
          <a:xfrm rot="10800000" flipV="1">
            <a:off x="5826879" y="2320869"/>
            <a:ext cx="609390" cy="301586"/>
          </a:xfrm>
          <a:prstGeom prst="bentConnector3">
            <a:avLst>
              <a:gd name="adj1" fmla="val -528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0CEE324C-A1EA-4C18-ABF5-98319B8E8F22}"/>
              </a:ext>
            </a:extLst>
          </p:cNvPr>
          <p:cNvCxnSpPr>
            <a:cxnSpLocks/>
          </p:cNvCxnSpPr>
          <p:nvPr/>
        </p:nvCxnSpPr>
        <p:spPr>
          <a:xfrm>
            <a:off x="6228829" y="2404997"/>
            <a:ext cx="36679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93157980-1F7A-8E62-17AE-6E9C7BE513B8}"/>
              </a:ext>
            </a:extLst>
          </p:cNvPr>
          <p:cNvSpPr txBox="1"/>
          <p:nvPr/>
        </p:nvSpPr>
        <p:spPr>
          <a:xfrm>
            <a:off x="5779639" y="2148495"/>
            <a:ext cx="671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 out </a:t>
            </a:r>
          </a:p>
          <a:p>
            <a:r>
              <a:rPr lang="en-US" sz="1200" dirty="0"/>
              <a:t>of spec</a:t>
            </a:r>
          </a:p>
          <a:p>
            <a:endParaRPr lang="en-US" sz="1200" dirty="0"/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E335DB1-5DEE-A58E-2171-D7751488F8F8}"/>
              </a:ext>
            </a:extLst>
          </p:cNvPr>
          <p:cNvCxnSpPr>
            <a:cxnSpLocks/>
          </p:cNvCxnSpPr>
          <p:nvPr/>
        </p:nvCxnSpPr>
        <p:spPr>
          <a:xfrm>
            <a:off x="7028296" y="3661095"/>
            <a:ext cx="0" cy="3388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A1E2555B-BA71-2C8F-C7FF-F552FB025923}"/>
              </a:ext>
            </a:extLst>
          </p:cNvPr>
          <p:cNvCxnSpPr>
            <a:cxnSpLocks/>
          </p:cNvCxnSpPr>
          <p:nvPr/>
        </p:nvCxnSpPr>
        <p:spPr>
          <a:xfrm>
            <a:off x="6805272" y="3830512"/>
            <a:ext cx="4460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06CFA4C4-554F-47F2-4994-AB321EF1B978}"/>
              </a:ext>
            </a:extLst>
          </p:cNvPr>
          <p:cNvSpPr txBox="1"/>
          <p:nvPr/>
        </p:nvSpPr>
        <p:spPr>
          <a:xfrm>
            <a:off x="7251910" y="3684976"/>
            <a:ext cx="4143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Yes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DEF16C-070D-A972-4199-6A86972DECE5}"/>
              </a:ext>
            </a:extLst>
          </p:cNvPr>
          <p:cNvSpPr/>
          <p:nvPr/>
        </p:nvSpPr>
        <p:spPr>
          <a:xfrm>
            <a:off x="6332407" y="2758753"/>
            <a:ext cx="1315845" cy="31223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N = N+1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5B9E2D-9702-34B9-482D-892A85E2F8CC}"/>
              </a:ext>
            </a:extLst>
          </p:cNvPr>
          <p:cNvSpPr txBox="1"/>
          <p:nvPr/>
        </p:nvSpPr>
        <p:spPr>
          <a:xfrm>
            <a:off x="390377" y="596999"/>
            <a:ext cx="323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 2  7-16-24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495B83E5-D98D-6DA2-A117-D5BBA4BF06B8}"/>
              </a:ext>
            </a:extLst>
          </p:cNvPr>
          <p:cNvCxnSpPr>
            <a:cxnSpLocks/>
          </p:cNvCxnSpPr>
          <p:nvPr/>
        </p:nvCxnSpPr>
        <p:spPr>
          <a:xfrm>
            <a:off x="5302354" y="3829674"/>
            <a:ext cx="4460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6A89D1A1-000A-03C0-4608-6473C91F3BEA}"/>
              </a:ext>
            </a:extLst>
          </p:cNvPr>
          <p:cNvSpPr txBox="1"/>
          <p:nvPr/>
        </p:nvSpPr>
        <p:spPr>
          <a:xfrm>
            <a:off x="5707205" y="3684138"/>
            <a:ext cx="378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</a:t>
            </a: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79F39ADB-A385-90EB-C0C9-1A3B24F14E62}"/>
              </a:ext>
            </a:extLst>
          </p:cNvPr>
          <p:cNvCxnSpPr>
            <a:cxnSpLocks/>
          </p:cNvCxnSpPr>
          <p:nvPr/>
        </p:nvCxnSpPr>
        <p:spPr>
          <a:xfrm>
            <a:off x="6805272" y="3185233"/>
            <a:ext cx="4460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E73DB660-9AC6-53F7-CF2B-0FDCFAF430FA}"/>
              </a:ext>
            </a:extLst>
          </p:cNvPr>
          <p:cNvSpPr txBox="1"/>
          <p:nvPr/>
        </p:nvSpPr>
        <p:spPr>
          <a:xfrm>
            <a:off x="7210123" y="3039697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565398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64500</TotalTime>
  <Words>1429</Words>
  <Application>Microsoft Office PowerPoint</Application>
  <PresentationFormat>Widescreen</PresentationFormat>
  <Paragraphs>464</Paragraphs>
  <Slides>16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Aptos</vt:lpstr>
      <vt:lpstr>Aptos Display</vt:lpstr>
      <vt:lpstr>Aptos Narrow</vt:lpstr>
      <vt:lpstr>Arial</vt:lpstr>
      <vt:lpstr>Calibri</vt:lpstr>
      <vt:lpstr>Roboto</vt:lpstr>
      <vt:lpstr>Times New Roman</vt:lpstr>
      <vt:lpstr>Wingdings</vt:lpstr>
      <vt:lpstr>Office Theme</vt:lpstr>
      <vt:lpstr>Overview  Automated Oil Level Test</vt:lpstr>
      <vt:lpstr>Documentation for Release</vt:lpstr>
      <vt:lpstr>PowerPoint Presentation</vt:lpstr>
      <vt:lpstr>Elevate  Interface PCB</vt:lpstr>
      <vt:lpstr>PowerPoint Presentation</vt:lpstr>
      <vt:lpstr>ATP Spec Table 1 </vt:lpstr>
      <vt:lpstr>PowerPoint Presentation</vt:lpstr>
      <vt:lpstr>PowerPoint Presentation</vt:lpstr>
      <vt:lpstr>Automated ATP Protocol State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 DataQ support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Rick Ales Consulting</dc:creator>
  <cp:lastModifiedBy>Rick Ales Consulting</cp:lastModifiedBy>
  <cp:revision>28</cp:revision>
  <cp:lastPrinted>2024-07-09T18:26:49Z</cp:lastPrinted>
  <dcterms:created xsi:type="dcterms:W3CDTF">2024-03-21T16:56:51Z</dcterms:created>
  <dcterms:modified xsi:type="dcterms:W3CDTF">2025-02-28T14:54:39Z</dcterms:modified>
</cp:coreProperties>
</file>